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60" r:id="rId4"/>
  </p:sldMasterIdLst>
  <p:notesMasterIdLst>
    <p:notesMasterId r:id="rId49"/>
  </p:notesMasterIdLst>
  <p:handoutMasterIdLst>
    <p:handoutMasterId r:id="rId50"/>
  </p:handoutMasterIdLst>
  <p:sldIdLst>
    <p:sldId id="3147" r:id="rId5"/>
    <p:sldId id="3301" r:id="rId6"/>
    <p:sldId id="3381" r:id="rId7"/>
    <p:sldId id="3380" r:id="rId8"/>
    <p:sldId id="3382" r:id="rId9"/>
    <p:sldId id="3383" r:id="rId10"/>
    <p:sldId id="3385" r:id="rId11"/>
    <p:sldId id="3384" r:id="rId12"/>
    <p:sldId id="3369" r:id="rId13"/>
    <p:sldId id="3387" r:id="rId14"/>
    <p:sldId id="3388" r:id="rId15"/>
    <p:sldId id="3394" r:id="rId16"/>
    <p:sldId id="3323" r:id="rId17"/>
    <p:sldId id="3373" r:id="rId18"/>
    <p:sldId id="3404" r:id="rId19"/>
    <p:sldId id="3405" r:id="rId20"/>
    <p:sldId id="3406" r:id="rId21"/>
    <p:sldId id="3325" r:id="rId22"/>
    <p:sldId id="3407" r:id="rId23"/>
    <p:sldId id="3389" r:id="rId24"/>
    <p:sldId id="3408" r:id="rId25"/>
    <p:sldId id="3390" r:id="rId26"/>
    <p:sldId id="3409" r:id="rId27"/>
    <p:sldId id="3400" r:id="rId28"/>
    <p:sldId id="3395" r:id="rId29"/>
    <p:sldId id="3398" r:id="rId30"/>
    <p:sldId id="3391" r:id="rId31"/>
    <p:sldId id="3397" r:id="rId32"/>
    <p:sldId id="3392" r:id="rId33"/>
    <p:sldId id="3396" r:id="rId34"/>
    <p:sldId id="3399" r:id="rId35"/>
    <p:sldId id="3410" r:id="rId36"/>
    <p:sldId id="3411" r:id="rId37"/>
    <p:sldId id="3374" r:id="rId38"/>
    <p:sldId id="3401" r:id="rId39"/>
    <p:sldId id="3403" r:id="rId40"/>
    <p:sldId id="3402" r:id="rId41"/>
    <p:sldId id="3416" r:id="rId42"/>
    <p:sldId id="3417" r:id="rId43"/>
    <p:sldId id="3418" r:id="rId44"/>
    <p:sldId id="3412" r:id="rId45"/>
    <p:sldId id="3413" r:id="rId46"/>
    <p:sldId id="3419" r:id="rId47"/>
    <p:sldId id="3150" r:id="rId48"/>
  </p:sldIdLst>
  <p:sldSz cx="12192000" cy="6858000"/>
  <p:notesSz cx="6735763" cy="9866313"/>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6AC344-2182-40A8-8669-F04382F64395}">
          <p14:sldIdLst>
            <p14:sldId id="3147"/>
            <p14:sldId id="3301"/>
          </p14:sldIdLst>
        </p14:section>
        <p14:section name="Background" id="{986173AF-319E-4AF7-9D8C-B44A0CEDAD0D}">
          <p14:sldIdLst>
            <p14:sldId id="3381"/>
            <p14:sldId id="3380"/>
            <p14:sldId id="3382"/>
            <p14:sldId id="3383"/>
            <p14:sldId id="3385"/>
            <p14:sldId id="3384"/>
          </p14:sldIdLst>
        </p14:section>
        <p14:section name="Math" id="{21AE99A8-0A37-4A48-862E-56DFE6F90F3D}">
          <p14:sldIdLst>
            <p14:sldId id="3369"/>
            <p14:sldId id="3387"/>
            <p14:sldId id="3388"/>
            <p14:sldId id="3394"/>
            <p14:sldId id="3323"/>
          </p14:sldIdLst>
        </p14:section>
        <p14:section name="MHE" id="{0CBDCC60-DB39-4F54-B5C7-BF60E6821958}">
          <p14:sldIdLst>
            <p14:sldId id="3373"/>
            <p14:sldId id="3404"/>
            <p14:sldId id="3405"/>
            <p14:sldId id="3406"/>
            <p14:sldId id="3325"/>
            <p14:sldId id="3407"/>
            <p14:sldId id="3389"/>
            <p14:sldId id="3408"/>
            <p14:sldId id="3390"/>
            <p14:sldId id="3409"/>
          </p14:sldIdLst>
        </p14:section>
        <p14:section name="H-MHE" id="{724ED6C0-7956-4063-9086-D2FD6396A296}">
          <p14:sldIdLst>
            <p14:sldId id="3400"/>
            <p14:sldId id="3395"/>
            <p14:sldId id="3398"/>
            <p14:sldId id="3391"/>
            <p14:sldId id="3397"/>
            <p14:sldId id="3392"/>
            <p14:sldId id="3396"/>
            <p14:sldId id="3399"/>
            <p14:sldId id="3410"/>
            <p14:sldId id="3411"/>
          </p14:sldIdLst>
        </p14:section>
        <p14:section name="Implementation" id="{7F7C6183-4677-4E72-B047-DF13DA131D68}">
          <p14:sldIdLst>
            <p14:sldId id="3374"/>
            <p14:sldId id="3401"/>
            <p14:sldId id="3403"/>
          </p14:sldIdLst>
        </p14:section>
        <p14:section name="Demo" id="{ED534DF0-8F2D-4486-B6F2-C608A2794E43}">
          <p14:sldIdLst>
            <p14:sldId id="3402"/>
            <p14:sldId id="3416"/>
            <p14:sldId id="3417"/>
            <p14:sldId id="3418"/>
          </p14:sldIdLst>
        </p14:section>
        <p14:section name="Plan" id="{5453C401-57C1-4DFF-A438-701ADF3D777A}">
          <p14:sldIdLst>
            <p14:sldId id="3412"/>
            <p14:sldId id="3413"/>
            <p14:sldId id="3419"/>
          </p14:sldIdLst>
        </p14:section>
        <p14:section name="Thanks" id="{07164103-EC6F-45C1-8DDA-B1C91039788D}">
          <p14:sldIdLst>
            <p14:sldId id="315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2E931E-FFD3-2199-4E83-63CBC084EA05}" name="Nicolas Mutschler" initials="NM" userId="S::nicolas.mutschler@nagra.com::6ea79737-3801-4a63-914d-fc0c3e65dc0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chmidbauer Hardy" initials="SH" lastIdx="19" clrIdx="0">
    <p:extLst>
      <p:ext uri="{19B8F6BF-5375-455C-9EA6-DF929625EA0E}">
        <p15:presenceInfo xmlns:p15="http://schemas.microsoft.com/office/powerpoint/2012/main" userId="S::hardy.schmidbauer@nagra.com::5b5357ae-ae94-47ab-bdfe-dc03b122559a" providerId="AD"/>
      </p:ext>
    </p:extLst>
  </p:cmAuthor>
  <p:cmAuthor id="2" name="Baroffio Ivan" initials="BI" lastIdx="1" clrIdx="1">
    <p:extLst>
      <p:ext uri="{19B8F6BF-5375-455C-9EA6-DF929625EA0E}">
        <p15:presenceInfo xmlns:p15="http://schemas.microsoft.com/office/powerpoint/2012/main" userId="S::ivan.baroffio@kudelskisecurity.com::1456a5bb-8ac0-4c3f-a614-4c079ff3f309" providerId="AD"/>
      </p:ext>
    </p:extLst>
  </p:cmAuthor>
  <p:cmAuthor id="3" name="Fabien Gremaud" initials="FG" lastIdx="1" clrIdx="2">
    <p:extLst>
      <p:ext uri="{19B8F6BF-5375-455C-9EA6-DF929625EA0E}">
        <p15:presenceInfo xmlns:p15="http://schemas.microsoft.com/office/powerpoint/2012/main" userId="S::fabien.gremaud@nagra.com::950e3547-eb29-4687-92d4-d434b845e8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99"/>
    <a:srgbClr val="626D76"/>
    <a:srgbClr val="B5BDC2"/>
    <a:srgbClr val="2474AA"/>
    <a:srgbClr val="A0FEBF"/>
    <a:srgbClr val="D6D8E0"/>
    <a:srgbClr val="E7E7E7"/>
    <a:srgbClr val="FFFFFF"/>
    <a:srgbClr val="009999"/>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28" autoAdjust="0"/>
    <p:restoredTop sz="96170" autoAdjust="0"/>
  </p:normalViewPr>
  <p:slideViewPr>
    <p:cSldViewPr snapToGrid="0">
      <p:cViewPr varScale="1">
        <p:scale>
          <a:sx n="121" d="100"/>
          <a:sy n="121" d="100"/>
        </p:scale>
        <p:origin x="464" y="168"/>
      </p:cViewPr>
      <p:guideLst/>
    </p:cSldViewPr>
  </p:slideViewPr>
  <p:notesTextViewPr>
    <p:cViewPr>
      <p:scale>
        <a:sx n="1" d="1"/>
        <a:sy n="1" d="1"/>
      </p:scale>
      <p:origin x="0" y="0"/>
    </p:cViewPr>
  </p:notesTextViewPr>
  <p:notesViewPr>
    <p:cSldViewPr snapToGrid="0">
      <p:cViewPr varScale="1">
        <p:scale>
          <a:sx n="44" d="100"/>
          <a:sy n="44" d="100"/>
        </p:scale>
        <p:origin x="2860" y="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3E95A8-A24E-EC77-22EA-E51B986CB771}"/>
              </a:ext>
            </a:extLst>
          </p:cNvPr>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en-CH"/>
          </a:p>
        </p:txBody>
      </p:sp>
      <p:sp>
        <p:nvSpPr>
          <p:cNvPr id="3" name="Date Placeholder 2">
            <a:extLst>
              <a:ext uri="{FF2B5EF4-FFF2-40B4-BE49-F238E27FC236}">
                <a16:creationId xmlns:a16="http://schemas.microsoft.com/office/drawing/2014/main" id="{5DE859E2-810B-1599-49F4-8342F46F1B7A}"/>
              </a:ext>
            </a:extLst>
          </p:cNvPr>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3DAB106C-804F-44AD-A6EE-EF35E2E2E806}" type="datetimeFigureOut">
              <a:rPr lang="en-CH" smtClean="0"/>
              <a:t>02.09.2024</a:t>
            </a:fld>
            <a:endParaRPr lang="en-CH"/>
          </a:p>
        </p:txBody>
      </p:sp>
      <p:sp>
        <p:nvSpPr>
          <p:cNvPr id="4" name="Footer Placeholder 3">
            <a:extLst>
              <a:ext uri="{FF2B5EF4-FFF2-40B4-BE49-F238E27FC236}">
                <a16:creationId xmlns:a16="http://schemas.microsoft.com/office/drawing/2014/main" id="{7EDB3513-3498-76BA-6AC9-F2BF6C86C39E}"/>
              </a:ext>
            </a:extLst>
          </p:cNvPr>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lang="en-CH"/>
          </a:p>
        </p:txBody>
      </p:sp>
      <p:sp>
        <p:nvSpPr>
          <p:cNvPr id="5" name="Slide Number Placeholder 4">
            <a:extLst>
              <a:ext uri="{FF2B5EF4-FFF2-40B4-BE49-F238E27FC236}">
                <a16:creationId xmlns:a16="http://schemas.microsoft.com/office/drawing/2014/main" id="{606F762C-2757-B87C-D268-CCEAA714A894}"/>
              </a:ext>
            </a:extLst>
          </p:cNvPr>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1D872876-E6EB-4237-A3D8-111B23640779}" type="slidenum">
              <a:rPr lang="en-CH" smtClean="0"/>
              <a:t>‹#›</a:t>
            </a:fld>
            <a:endParaRPr lang="en-CH"/>
          </a:p>
        </p:txBody>
      </p:sp>
    </p:spTree>
    <p:extLst>
      <p:ext uri="{BB962C8B-B14F-4D97-AF65-F5344CB8AC3E}">
        <p14:creationId xmlns:p14="http://schemas.microsoft.com/office/powerpoint/2010/main" val="206612665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b="0" i="0">
                <a:latin typeface="Calibri Light" panose="020F0302020204030204" pitchFamily="34" charset="0"/>
              </a:defRPr>
            </a:lvl1pPr>
          </a:lstStyle>
          <a:p>
            <a:endParaRPr lang="en-US"/>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b="0" i="0">
                <a:latin typeface="Calibri Light" panose="020F0302020204030204" pitchFamily="34" charset="0"/>
              </a:defRPr>
            </a:lvl1pPr>
          </a:lstStyle>
          <a:p>
            <a:fld id="{7AB3EBDE-055A-9E45-A281-4C3380CAF91A}" type="datetimeFigureOut">
              <a:rPr lang="en-US" smtClean="0"/>
              <a:pPr/>
              <a:t>9/2/24</a:t>
            </a:fld>
            <a:endParaRPr lang="en-US"/>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b="0" i="0">
                <a:latin typeface="Calibri Light" panose="020F0302020204030204" pitchFamily="34" charset="0"/>
              </a:defRPr>
            </a:lvl1pPr>
          </a:lstStyle>
          <a:p>
            <a:endParaRPr lang="en-US" dirty="0"/>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b="0" i="0">
                <a:latin typeface="Calibri Light" panose="020F0302020204030204" pitchFamily="34" charset="0"/>
              </a:defRPr>
            </a:lvl1pPr>
          </a:lstStyle>
          <a:p>
            <a:fld id="{96DF100D-537D-C94F-BD71-130A67A86D8A}" type="slidenum">
              <a:rPr lang="en-US" smtClean="0"/>
              <a:pPr/>
              <a:t>‹#›</a:t>
            </a:fld>
            <a:endParaRPr lang="en-US"/>
          </a:p>
        </p:txBody>
      </p:sp>
    </p:spTree>
    <p:extLst>
      <p:ext uri="{BB962C8B-B14F-4D97-AF65-F5344CB8AC3E}">
        <p14:creationId xmlns:p14="http://schemas.microsoft.com/office/powerpoint/2010/main" val="214722714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b="0" i="0" kern="1200">
        <a:solidFill>
          <a:schemeClr val="tx1"/>
        </a:solidFill>
        <a:latin typeface="Calibri Light" panose="020F0302020204030204" pitchFamily="34" charset="0"/>
        <a:ea typeface="+mn-ea"/>
        <a:cs typeface="+mn-cs"/>
      </a:defRPr>
    </a:lvl1pPr>
    <a:lvl2pPr marL="457200" algn="l" defTabSz="914400" rtl="0" eaLnBrk="1" latinLnBrk="0" hangingPunct="1">
      <a:defRPr sz="1200" b="0" i="0" kern="1200">
        <a:solidFill>
          <a:schemeClr val="tx1"/>
        </a:solidFill>
        <a:latin typeface="Calibri Light" panose="020F0302020204030204" pitchFamily="34" charset="0"/>
        <a:ea typeface="+mn-ea"/>
        <a:cs typeface="+mn-cs"/>
      </a:defRPr>
    </a:lvl2pPr>
    <a:lvl3pPr marL="914400" algn="l" defTabSz="914400" rtl="0" eaLnBrk="1" latinLnBrk="0" hangingPunct="1">
      <a:defRPr sz="1200" b="0" i="0" kern="1200">
        <a:solidFill>
          <a:schemeClr val="tx1"/>
        </a:solidFill>
        <a:latin typeface="Calibri Light" panose="020F0302020204030204" pitchFamily="34" charset="0"/>
        <a:ea typeface="+mn-ea"/>
        <a:cs typeface="+mn-cs"/>
      </a:defRPr>
    </a:lvl3pPr>
    <a:lvl4pPr marL="1371600" algn="l" defTabSz="914400" rtl="0" eaLnBrk="1" latinLnBrk="0" hangingPunct="1">
      <a:defRPr sz="1200" b="0" i="0" kern="1200">
        <a:solidFill>
          <a:schemeClr val="tx1"/>
        </a:solidFill>
        <a:latin typeface="Calibri Light" panose="020F0302020204030204" pitchFamily="34" charset="0"/>
        <a:ea typeface="+mn-ea"/>
        <a:cs typeface="+mn-cs"/>
      </a:defRPr>
    </a:lvl4pPr>
    <a:lvl5pPr marL="1828800" algn="l" defTabSz="914400" rtl="0" eaLnBrk="1" latinLnBrk="0" hangingPunct="1">
      <a:defRPr sz="1200" b="0" i="0" kern="1200">
        <a:solidFill>
          <a:schemeClr val="tx1"/>
        </a:solidFill>
        <a:latin typeface="Calibri Light" panose="020F03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Hello everyone, today I'm excited to talk about our work on </a:t>
            </a:r>
            <a:r>
              <a:rPr lang="en-US" altLang="zh-CN" dirty="0"/>
              <a:t>“</a:t>
            </a:r>
            <a:r>
              <a:rPr lang="en-US" sz="1200" dirty="0"/>
              <a:t>Privacy-Preserving Cross-Device Federated Learning</a:t>
            </a:r>
            <a:r>
              <a:rPr lang="en-GB" dirty="0"/>
              <a:t>'.</a:t>
            </a:r>
          </a:p>
        </p:txBody>
      </p:sp>
    </p:spTree>
    <p:extLst>
      <p:ext uri="{BB962C8B-B14F-4D97-AF65-F5344CB8AC3E}">
        <p14:creationId xmlns:p14="http://schemas.microsoft.com/office/powerpoint/2010/main" val="26388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None/>
            </a:pPr>
            <a:r>
              <a:rPr lang="en-GB" sz="1200" dirty="0">
                <a:solidFill>
                  <a:schemeClr val="dk1"/>
                </a:solidFill>
              </a:rPr>
              <a:t>We‘ll dive into the critical question: ”</a:t>
            </a:r>
            <a:r>
              <a:rPr lang="en-US" altLang="zh-CN" sz="1200" dirty="0">
                <a:solidFill>
                  <a:schemeClr val="dk1"/>
                </a:solidFill>
              </a:rPr>
              <a:t>How</a:t>
            </a:r>
            <a:r>
              <a:rPr lang="zh-CN" altLang="en-US" sz="1200" dirty="0">
                <a:solidFill>
                  <a:schemeClr val="dk1"/>
                </a:solidFill>
              </a:rPr>
              <a:t> </a:t>
            </a:r>
            <a:r>
              <a:rPr lang="en-US" altLang="zh-CN" sz="1200" dirty="0">
                <a:solidFill>
                  <a:schemeClr val="dk1"/>
                </a:solidFill>
              </a:rPr>
              <a:t>to</a:t>
            </a:r>
            <a:r>
              <a:rPr lang="zh-CN" altLang="en-US" sz="1200" dirty="0">
                <a:solidFill>
                  <a:schemeClr val="dk1"/>
                </a:solidFill>
              </a:rPr>
              <a:t> </a:t>
            </a:r>
            <a:r>
              <a:rPr lang="en-US" altLang="zh-CN" sz="1200" dirty="0">
                <a:solidFill>
                  <a:schemeClr val="dk1"/>
                </a:solidFill>
              </a:rPr>
              <a:t>preserve</a:t>
            </a:r>
            <a:r>
              <a:rPr lang="zh-CN" altLang="en-US" sz="1200" dirty="0">
                <a:solidFill>
                  <a:schemeClr val="dk1"/>
                </a:solidFill>
              </a:rPr>
              <a:t> </a:t>
            </a:r>
            <a:r>
              <a:rPr lang="en-US" altLang="zh-CN" sz="1200" dirty="0">
                <a:solidFill>
                  <a:schemeClr val="dk1"/>
                </a:solidFill>
              </a:rPr>
              <a:t>privacy</a:t>
            </a:r>
            <a:r>
              <a:rPr lang="zh-CN" altLang="en-US" sz="1200" dirty="0">
                <a:solidFill>
                  <a:schemeClr val="dk1"/>
                </a:solidFill>
              </a:rPr>
              <a:t> </a:t>
            </a:r>
            <a:r>
              <a:rPr lang="en-US" altLang="zh-CN" sz="1200" dirty="0">
                <a:solidFill>
                  <a:schemeClr val="dk1"/>
                </a:solidFill>
              </a:rPr>
              <a:t>while</a:t>
            </a:r>
            <a:r>
              <a:rPr lang="zh-CN" altLang="en-US" sz="1200" dirty="0">
                <a:solidFill>
                  <a:schemeClr val="dk1"/>
                </a:solidFill>
              </a:rPr>
              <a:t> </a:t>
            </a:r>
            <a:r>
              <a:rPr lang="en-US" altLang="zh-CN" sz="1200" dirty="0">
                <a:solidFill>
                  <a:schemeClr val="dk1"/>
                </a:solidFill>
              </a:rPr>
              <a:t>maintain</a:t>
            </a:r>
            <a:r>
              <a:rPr lang="zh-CN" altLang="en-US" sz="1200" dirty="0">
                <a:solidFill>
                  <a:schemeClr val="dk1"/>
                </a:solidFill>
              </a:rPr>
              <a:t> </a:t>
            </a:r>
            <a:r>
              <a:rPr lang="en-US" altLang="zh-CN" sz="1200" dirty="0">
                <a:solidFill>
                  <a:schemeClr val="dk1"/>
                </a:solidFill>
              </a:rPr>
              <a:t>model</a:t>
            </a:r>
            <a:r>
              <a:rPr lang="zh-CN" altLang="en-US" sz="1200" dirty="0">
                <a:solidFill>
                  <a:schemeClr val="dk1"/>
                </a:solidFill>
              </a:rPr>
              <a:t> </a:t>
            </a:r>
            <a:r>
              <a:rPr lang="en-US" altLang="zh-CN" sz="1200" dirty="0">
                <a:solidFill>
                  <a:schemeClr val="dk1"/>
                </a:solidFill>
              </a:rPr>
              <a:t>performance</a:t>
            </a:r>
            <a:r>
              <a:rPr lang="en-GB" sz="1200" dirty="0">
                <a:solidFill>
                  <a:schemeClr val="dk1"/>
                </a:solidFill>
              </a:rPr>
              <a:t>?“ in </a:t>
            </a:r>
            <a:r>
              <a:rPr lang="en-US" altLang="zh-CN" sz="1200" dirty="0">
                <a:solidFill>
                  <a:schemeClr val="dk1"/>
                </a:solidFill>
              </a:rPr>
              <a:t>large-scale</a:t>
            </a:r>
            <a:r>
              <a:rPr lang="zh-CN" altLang="en-US" sz="1200" dirty="0">
                <a:solidFill>
                  <a:schemeClr val="dk1"/>
                </a:solidFill>
              </a:rPr>
              <a:t> </a:t>
            </a:r>
            <a:r>
              <a:rPr lang="en-US" altLang="zh-CN" sz="1200" dirty="0">
                <a:solidFill>
                  <a:schemeClr val="dk1"/>
                </a:solidFill>
              </a:rPr>
              <a:t>federated</a:t>
            </a:r>
            <a:r>
              <a:rPr lang="zh-CN" altLang="en-US" sz="1200" dirty="0">
                <a:solidFill>
                  <a:schemeClr val="dk1"/>
                </a:solidFill>
              </a:rPr>
              <a:t> </a:t>
            </a:r>
            <a:r>
              <a:rPr lang="en-US" altLang="zh-CN" sz="1200" dirty="0">
                <a:solidFill>
                  <a:schemeClr val="dk1"/>
                </a:solidFill>
              </a:rPr>
              <a:t>learning</a:t>
            </a:r>
            <a:r>
              <a:rPr lang="zh-CN" altLang="en-US" sz="1200" dirty="0">
                <a:solidFill>
                  <a:schemeClr val="dk1"/>
                </a:solidFill>
              </a:rPr>
              <a:t> </a:t>
            </a:r>
            <a:r>
              <a:rPr lang="en-US" altLang="zh-CN" sz="1200" dirty="0">
                <a:solidFill>
                  <a:schemeClr val="dk1"/>
                </a:solidFill>
              </a:rPr>
              <a:t>such</a:t>
            </a:r>
            <a:r>
              <a:rPr lang="zh-CN" altLang="en-US" sz="1200" dirty="0">
                <a:solidFill>
                  <a:schemeClr val="dk1"/>
                </a:solidFill>
              </a:rPr>
              <a:t> </a:t>
            </a:r>
            <a:r>
              <a:rPr lang="en-US" altLang="zh-CN" sz="1200" dirty="0">
                <a:solidFill>
                  <a:schemeClr val="dk1"/>
                </a:solidFill>
              </a:rPr>
              <a:t>as</a:t>
            </a:r>
            <a:r>
              <a:rPr lang="zh-CN" altLang="en-US" sz="1200" dirty="0">
                <a:solidFill>
                  <a:schemeClr val="dk1"/>
                </a:solidFill>
              </a:rPr>
              <a:t> </a:t>
            </a:r>
            <a:r>
              <a:rPr lang="en-US" altLang="zh-CN" sz="1200" dirty="0">
                <a:solidFill>
                  <a:schemeClr val="dk1"/>
                </a:solidFill>
              </a:rPr>
              <a:t>IoT</a:t>
            </a:r>
            <a:r>
              <a:rPr lang="zh-CN" altLang="en-US" sz="1200" dirty="0">
                <a:solidFill>
                  <a:schemeClr val="dk1"/>
                </a:solidFill>
              </a:rPr>
              <a:t> </a:t>
            </a:r>
            <a:r>
              <a:rPr lang="en-US" altLang="zh-CN" sz="1200" dirty="0">
                <a:solidFill>
                  <a:schemeClr val="dk1"/>
                </a:solidFill>
              </a:rPr>
              <a:t>networks</a:t>
            </a:r>
            <a:r>
              <a:rPr lang="en-GB" sz="1200" dirty="0">
                <a:solidFill>
                  <a:schemeClr val="dk1"/>
                </a:solidFill>
              </a:rPr>
              <a:t>.</a:t>
            </a:r>
          </a:p>
          <a:p>
            <a:pPr marL="0" lvl="0" indent="0" algn="l" rtl="0">
              <a:lnSpc>
                <a:spcPct val="115000"/>
              </a:lnSpc>
              <a:spcBef>
                <a:spcPts val="0"/>
              </a:spcBef>
              <a:spcAft>
                <a:spcPts val="0"/>
              </a:spcAft>
              <a:buClr>
                <a:schemeClr val="dk1"/>
              </a:buClr>
              <a:buSzPts val="1100"/>
              <a:buFont typeface="Arial"/>
              <a:buNone/>
            </a:pPr>
            <a:endParaRPr lang="en-GB" sz="1200" dirty="0">
              <a:solidFill>
                <a:schemeClr val="dk1"/>
              </a:solidFill>
            </a:endParaRPr>
          </a:p>
          <a:p>
            <a:pPr marL="0" lvl="0" indent="0" algn="l" rtl="0">
              <a:lnSpc>
                <a:spcPct val="115000"/>
              </a:lnSpc>
              <a:spcBef>
                <a:spcPts val="0"/>
              </a:spcBef>
              <a:spcAft>
                <a:spcPts val="0"/>
              </a:spcAft>
              <a:buNone/>
            </a:pPr>
            <a:r>
              <a:rPr lang="en-GB" sz="1200" dirty="0">
                <a:solidFill>
                  <a:schemeClr val="dk1"/>
                </a:solidFill>
              </a:rPr>
              <a:t>Firstly, we discuss </a:t>
            </a:r>
            <a:r>
              <a:rPr lang="en-US" altLang="zh-CN" sz="1200" dirty="0">
                <a:solidFill>
                  <a:schemeClr val="dk1"/>
                </a:solidFill>
              </a:rPr>
              <a:t>the</a:t>
            </a:r>
            <a:r>
              <a:rPr lang="zh-CN" altLang="en-US" sz="1200" dirty="0">
                <a:solidFill>
                  <a:schemeClr val="dk1"/>
                </a:solidFill>
              </a:rPr>
              <a:t> </a:t>
            </a:r>
            <a:r>
              <a:rPr lang="en-US" altLang="zh-CN" sz="1200" dirty="0">
                <a:solidFill>
                  <a:schemeClr val="dk1"/>
                </a:solidFill>
              </a:rPr>
              <a:t>privacy</a:t>
            </a:r>
            <a:r>
              <a:rPr lang="zh-CN" altLang="en-US" sz="1200" dirty="0">
                <a:solidFill>
                  <a:schemeClr val="dk1"/>
                </a:solidFill>
              </a:rPr>
              <a:t> </a:t>
            </a:r>
            <a:r>
              <a:rPr lang="en-US" altLang="zh-CN" sz="1200" dirty="0">
                <a:solidFill>
                  <a:schemeClr val="dk1"/>
                </a:solidFill>
              </a:rPr>
              <a:t>concerns</a:t>
            </a:r>
            <a:r>
              <a:rPr lang="zh-CN" altLang="en-US" sz="1200" dirty="0">
                <a:solidFill>
                  <a:schemeClr val="dk1"/>
                </a:solidFill>
              </a:rPr>
              <a:t> </a:t>
            </a:r>
            <a:r>
              <a:rPr lang="en-US" altLang="zh-CN" sz="1200" dirty="0">
                <a:solidFill>
                  <a:schemeClr val="dk1"/>
                </a:solidFill>
              </a:rPr>
              <a:t>in</a:t>
            </a:r>
            <a:r>
              <a:rPr lang="zh-CN" altLang="en-US" sz="1200" dirty="0">
                <a:solidFill>
                  <a:schemeClr val="dk1"/>
                </a:solidFill>
              </a:rPr>
              <a:t> </a:t>
            </a:r>
            <a:r>
              <a:rPr lang="en-US" altLang="zh-CN" sz="1200" dirty="0">
                <a:solidFill>
                  <a:schemeClr val="dk1"/>
                </a:solidFill>
              </a:rPr>
              <a:t>current</a:t>
            </a:r>
            <a:r>
              <a:rPr lang="zh-CN" altLang="en-US" sz="1200" dirty="0">
                <a:solidFill>
                  <a:schemeClr val="dk1"/>
                </a:solidFill>
              </a:rPr>
              <a:t> </a:t>
            </a:r>
            <a:r>
              <a:rPr lang="en-US" altLang="zh-CN" sz="1200" dirty="0">
                <a:solidFill>
                  <a:schemeClr val="dk1"/>
                </a:solidFill>
              </a:rPr>
              <a:t>machine</a:t>
            </a:r>
            <a:r>
              <a:rPr lang="zh-CN" altLang="en-US" sz="1200" dirty="0">
                <a:solidFill>
                  <a:schemeClr val="dk1"/>
                </a:solidFill>
              </a:rPr>
              <a:t> </a:t>
            </a:r>
            <a:r>
              <a:rPr lang="en-US" altLang="zh-CN" sz="1200" dirty="0">
                <a:solidFill>
                  <a:schemeClr val="dk1"/>
                </a:solidFill>
              </a:rPr>
              <a:t>learning</a:t>
            </a:r>
            <a:r>
              <a:rPr lang="zh-CN" altLang="en-US" sz="1200" dirty="0">
                <a:solidFill>
                  <a:schemeClr val="dk1"/>
                </a:solidFill>
              </a:rPr>
              <a:t> </a:t>
            </a:r>
            <a:r>
              <a:rPr lang="en-US" altLang="zh-CN" sz="1200" dirty="0">
                <a:solidFill>
                  <a:schemeClr val="dk1"/>
                </a:solidFill>
              </a:rPr>
              <a:t>tasks</a:t>
            </a:r>
            <a:endParaRPr lang="en-GB" sz="1200" dirty="0">
              <a:solidFill>
                <a:schemeClr val="dk1"/>
              </a:solidFill>
            </a:endParaRPr>
          </a:p>
          <a:p>
            <a:pPr marL="0" lvl="0" indent="0" algn="l" rtl="0">
              <a:lnSpc>
                <a:spcPct val="115000"/>
              </a:lnSpc>
              <a:spcBef>
                <a:spcPts val="0"/>
              </a:spcBef>
              <a:spcAft>
                <a:spcPts val="0"/>
              </a:spcAft>
              <a:buNone/>
            </a:pPr>
            <a:endParaRPr lang="en-GB" sz="1200" dirty="0">
              <a:solidFill>
                <a:schemeClr val="dk1"/>
              </a:solidFill>
            </a:endParaRPr>
          </a:p>
          <a:p>
            <a:pPr marL="0" lvl="0" indent="0" algn="l" rtl="0">
              <a:lnSpc>
                <a:spcPct val="115000"/>
              </a:lnSpc>
              <a:spcBef>
                <a:spcPts val="0"/>
              </a:spcBef>
              <a:spcAft>
                <a:spcPts val="0"/>
              </a:spcAft>
              <a:buNone/>
            </a:pPr>
            <a:r>
              <a:rPr lang="en-GB" sz="1200" dirty="0">
                <a:solidFill>
                  <a:schemeClr val="dk1"/>
                </a:solidFill>
              </a:rPr>
              <a:t>"Omniscient Attackers". This means the worst-case scenario where adversary possessing absolute knowledge of our distributed learning system. We question - what if they utilized this complete knowledge to cause the maximum possible disruption?</a:t>
            </a:r>
          </a:p>
          <a:p>
            <a:pPr marL="0" lvl="0" indent="0" algn="l" rtl="0">
              <a:lnSpc>
                <a:spcPct val="115000"/>
              </a:lnSpc>
              <a:spcBef>
                <a:spcPts val="0"/>
              </a:spcBef>
              <a:spcAft>
                <a:spcPts val="0"/>
              </a:spcAft>
              <a:buClr>
                <a:schemeClr val="dk1"/>
              </a:buClr>
              <a:buSzPts val="1100"/>
              <a:buFont typeface="Arial"/>
              <a:buNone/>
            </a:pPr>
            <a:endParaRPr lang="en-GB" sz="1200" dirty="0">
              <a:solidFill>
                <a:schemeClr val="dk1"/>
              </a:solidFill>
            </a:endParaRPr>
          </a:p>
          <a:p>
            <a:pPr marL="0" lvl="0" indent="0" algn="l" rtl="0">
              <a:lnSpc>
                <a:spcPct val="115000"/>
              </a:lnSpc>
              <a:spcBef>
                <a:spcPts val="0"/>
              </a:spcBef>
              <a:spcAft>
                <a:spcPts val="0"/>
              </a:spcAft>
              <a:buNone/>
            </a:pPr>
            <a:r>
              <a:rPr lang="en-GB" sz="1200" dirty="0">
                <a:solidFill>
                  <a:schemeClr val="dk1"/>
                </a:solidFill>
              </a:rPr>
              <a:t>Next, we'll tackle "Nonlinear Programming Attacks". Here we approach the Byzantine attack problem as an optimization problem, which can be tackled using nonlinear programming techniques. By doing so, we present a principled way to design truly Byzantine attack strategies.</a:t>
            </a:r>
          </a:p>
          <a:p>
            <a:pPr marL="0" lvl="0" indent="0" algn="l" rtl="0">
              <a:lnSpc>
                <a:spcPct val="115000"/>
              </a:lnSpc>
              <a:spcBef>
                <a:spcPts val="0"/>
              </a:spcBef>
              <a:spcAft>
                <a:spcPts val="0"/>
              </a:spcAft>
              <a:buClr>
                <a:schemeClr val="dk1"/>
              </a:buClr>
              <a:buSzPts val="1100"/>
              <a:buFont typeface="Arial"/>
              <a:buNone/>
            </a:pPr>
            <a:endParaRPr lang="en-GB" sz="1200" dirty="0">
              <a:solidFill>
                <a:schemeClr val="dk1"/>
              </a:solidFill>
            </a:endParaRPr>
          </a:p>
          <a:p>
            <a:pPr marL="0" lvl="0" indent="0" algn="l" rtl="0">
              <a:lnSpc>
                <a:spcPct val="115000"/>
              </a:lnSpc>
              <a:spcBef>
                <a:spcPts val="0"/>
              </a:spcBef>
              <a:spcAft>
                <a:spcPts val="0"/>
              </a:spcAft>
              <a:buNone/>
            </a:pPr>
            <a:r>
              <a:rPr lang="en-GB" sz="1200" dirty="0">
                <a:solidFill>
                  <a:schemeClr val="dk1"/>
                </a:solidFill>
              </a:rPr>
              <a:t>Lastly, we have conducted experiments across different tasks like Mean Estimation, Logistic Regression, and Convolutional Neural Networks. We use them to evaluate the efficacy of our proposed attack strategies compared to existing ones.</a:t>
            </a:r>
          </a:p>
          <a:p>
            <a:pPr marL="0" lvl="0" indent="0" algn="l" rtl="0">
              <a:lnSpc>
                <a:spcPct val="115000"/>
              </a:lnSpc>
              <a:spcBef>
                <a:spcPts val="0"/>
              </a:spcBef>
              <a:spcAft>
                <a:spcPts val="0"/>
              </a:spcAft>
              <a:buNone/>
            </a:pPr>
            <a:endParaRPr lang="en-GB" sz="1200" dirty="0">
              <a:solidFill>
                <a:schemeClr val="dk1"/>
              </a:solidFill>
            </a:endParaRPr>
          </a:p>
          <a:p>
            <a:pPr marL="0" lvl="0" indent="0" algn="l" rtl="0">
              <a:lnSpc>
                <a:spcPct val="115000"/>
              </a:lnSpc>
              <a:spcBef>
                <a:spcPts val="0"/>
              </a:spcBef>
              <a:spcAft>
                <a:spcPts val="0"/>
              </a:spcAft>
              <a:buNone/>
            </a:pPr>
            <a:r>
              <a:rPr lang="en-GB" sz="1200" dirty="0">
                <a:solidFill>
                  <a:schemeClr val="dk1"/>
                </a:solidFill>
              </a:rPr>
              <a:t>Moreover, these findings also shed light on the limitations of current </a:t>
            </a:r>
            <a:r>
              <a:rPr lang="en-GB" sz="1200" dirty="0" err="1">
                <a:solidFill>
                  <a:schemeClr val="dk1"/>
                </a:solidFill>
              </a:rPr>
              <a:t>defense</a:t>
            </a:r>
            <a:r>
              <a:rPr lang="en-GB" sz="1200" dirty="0">
                <a:solidFill>
                  <a:schemeClr val="dk1"/>
                </a:solidFill>
              </a:rPr>
              <a:t> mechanisms, and provide valuable insights for future improvements.</a:t>
            </a:r>
          </a:p>
          <a:p>
            <a:pPr marL="0" lvl="0" indent="0" algn="l" rtl="0">
              <a:lnSpc>
                <a:spcPct val="115000"/>
              </a:lnSpc>
              <a:spcBef>
                <a:spcPts val="0"/>
              </a:spcBef>
              <a:spcAft>
                <a:spcPts val="0"/>
              </a:spcAft>
              <a:buNone/>
            </a:pPr>
            <a:endParaRPr lang="en-GB" sz="1200" dirty="0">
              <a:solidFill>
                <a:schemeClr val="dk1"/>
              </a:solidFill>
            </a:endParaRPr>
          </a:p>
          <a:p>
            <a:pPr marL="0" lvl="0" indent="0" algn="l" rtl="0">
              <a:lnSpc>
                <a:spcPct val="115000"/>
              </a:lnSpc>
              <a:spcBef>
                <a:spcPts val="0"/>
              </a:spcBef>
              <a:spcAft>
                <a:spcPts val="0"/>
              </a:spcAft>
              <a:buNone/>
            </a:pPr>
            <a:r>
              <a:rPr lang="en-GB" sz="1200" dirty="0">
                <a:solidFill>
                  <a:schemeClr val="dk1"/>
                </a:solidFill>
              </a:rPr>
              <a:t>Stay with us as we explore these concepts in depth.</a:t>
            </a:r>
          </a:p>
          <a:p>
            <a:endParaRPr lang="en-CH" dirty="0"/>
          </a:p>
        </p:txBody>
      </p:sp>
    </p:spTree>
    <p:extLst>
      <p:ext uri="{BB962C8B-B14F-4D97-AF65-F5344CB8AC3E}">
        <p14:creationId xmlns:p14="http://schemas.microsoft.com/office/powerpoint/2010/main" val="1063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192282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emf"/><Relationship Id="rId5" Type="http://schemas.openxmlformats.org/officeDocument/2006/relationships/image" Target="../media/image7.sv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Intro Slide">
    <p:bg>
      <p:bgRef idx="1001">
        <a:schemeClr val="bg1"/>
      </p:bgRef>
    </p:bg>
    <p:spTree>
      <p:nvGrpSpPr>
        <p:cNvPr id="1" name=""/>
        <p:cNvGrpSpPr/>
        <p:nvPr/>
      </p:nvGrpSpPr>
      <p:grpSpPr>
        <a:xfrm>
          <a:off x="0" y="0"/>
          <a:ext cx="0" cy="0"/>
          <a:chOff x="0" y="0"/>
          <a:chExt cx="0" cy="0"/>
        </a:xfrm>
      </p:grpSpPr>
      <p:sp>
        <p:nvSpPr>
          <p:cNvPr id="29" name="Text Box 7">
            <a:extLst>
              <a:ext uri="{FF2B5EF4-FFF2-40B4-BE49-F238E27FC236}">
                <a16:creationId xmlns:a16="http://schemas.microsoft.com/office/drawing/2014/main" id="{3D02B754-7268-0C4F-BB51-4218F15BA0D5}"/>
              </a:ext>
            </a:extLst>
          </p:cNvPr>
          <p:cNvSpPr txBox="1">
            <a:spLocks noChangeArrowheads="1"/>
          </p:cNvSpPr>
          <p:nvPr userDrawn="1"/>
        </p:nvSpPr>
        <p:spPr bwMode="auto">
          <a:xfrm>
            <a:off x="9334828" y="6625571"/>
            <a:ext cx="2658011" cy="102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r">
              <a:defRPr/>
            </a:pPr>
            <a:r>
              <a:rPr lang="en-GB" sz="667" b="0" i="0" noProof="0">
                <a:solidFill>
                  <a:schemeClr val="bg2">
                    <a:lumMod val="60000"/>
                    <a:lumOff val="40000"/>
                  </a:schemeClr>
                </a:solidFill>
                <a:latin typeface="+mj-lt"/>
                <a:ea typeface="Helvetica Light Oblique" charset="0"/>
                <a:cs typeface="Calibri Light" panose="020F0302020204030204" pitchFamily="34" charset="0"/>
              </a:rPr>
              <a:t>© 2020 KUDELSKI GROUP </a:t>
            </a:r>
            <a:r>
              <a:rPr lang="en-GB" sz="667" b="0" i="0" baseline="0" noProof="0">
                <a:solidFill>
                  <a:schemeClr val="bg2">
                    <a:lumMod val="60000"/>
                    <a:lumOff val="40000"/>
                  </a:schemeClr>
                </a:solidFill>
                <a:latin typeface="+mj-lt"/>
                <a:ea typeface="Helvetica Light Oblique" charset="0"/>
                <a:cs typeface="Calibri Light" panose="020F0302020204030204" pitchFamily="34" charset="0"/>
              </a:rPr>
              <a:t> -</a:t>
            </a:r>
            <a:r>
              <a:rPr lang="en-GB" sz="667" b="0" i="0" noProof="0">
                <a:solidFill>
                  <a:schemeClr val="bg2">
                    <a:lumMod val="60000"/>
                    <a:lumOff val="40000"/>
                  </a:schemeClr>
                </a:solidFill>
                <a:latin typeface="+mj-lt"/>
                <a:ea typeface="Helvetica Light Oblique" charset="0"/>
                <a:cs typeface="Calibri Light" panose="020F0302020204030204" pitchFamily="34" charset="0"/>
              </a:rPr>
              <a:t> All rights reserved</a:t>
            </a:r>
          </a:p>
        </p:txBody>
      </p:sp>
      <p:sp>
        <p:nvSpPr>
          <p:cNvPr id="9" name="Title 1">
            <a:extLst>
              <a:ext uri="{FF2B5EF4-FFF2-40B4-BE49-F238E27FC236}">
                <a16:creationId xmlns:a16="http://schemas.microsoft.com/office/drawing/2014/main" id="{AF0B7DC0-2470-1C41-A69F-3279CCADC73A}"/>
              </a:ext>
            </a:extLst>
          </p:cNvPr>
          <p:cNvSpPr>
            <a:spLocks noGrp="1"/>
          </p:cNvSpPr>
          <p:nvPr>
            <p:ph type="title" hasCustomPrompt="1"/>
          </p:nvPr>
        </p:nvSpPr>
        <p:spPr>
          <a:xfrm>
            <a:off x="421704" y="4741568"/>
            <a:ext cx="4465672" cy="194551"/>
          </a:xfrm>
          <a:prstGeom prst="rect">
            <a:avLst/>
          </a:prstGeom>
        </p:spPr>
        <p:txBody>
          <a:bodyPr/>
          <a:lstStyle>
            <a:lvl1pPr>
              <a:defRPr sz="1600" b="1" i="0" spc="600">
                <a:solidFill>
                  <a:schemeClr val="accent3"/>
                </a:solidFill>
                <a:latin typeface="Calibri" panose="020F0502020204030204" pitchFamily="34" charset="0"/>
                <a:cs typeface="Calibri" panose="020F0502020204030204" pitchFamily="34" charset="0"/>
              </a:defRPr>
            </a:lvl1pPr>
          </a:lstStyle>
          <a:p>
            <a:r>
              <a:rPr lang="en-US" noProof="0"/>
              <a:t>DD/MM/YYYY</a:t>
            </a:r>
            <a:endParaRPr lang="en-GB" noProof="0"/>
          </a:p>
        </p:txBody>
      </p:sp>
      <p:sp>
        <p:nvSpPr>
          <p:cNvPr id="8" name="Espace réservé du texte 7">
            <a:extLst>
              <a:ext uri="{FF2B5EF4-FFF2-40B4-BE49-F238E27FC236}">
                <a16:creationId xmlns:a16="http://schemas.microsoft.com/office/drawing/2014/main" id="{B6AC6DAD-D771-EC47-929E-41A3346F9B0C}"/>
              </a:ext>
            </a:extLst>
          </p:cNvPr>
          <p:cNvSpPr>
            <a:spLocks noGrp="1"/>
          </p:cNvSpPr>
          <p:nvPr>
            <p:ph type="body" sz="quarter" idx="11" hasCustomPrompt="1"/>
          </p:nvPr>
        </p:nvSpPr>
        <p:spPr>
          <a:xfrm>
            <a:off x="419928" y="5027559"/>
            <a:ext cx="10508969" cy="602655"/>
          </a:xfrm>
        </p:spPr>
        <p:txBody>
          <a:bodyPr/>
          <a:lstStyle>
            <a:lvl1pPr marL="47999" indent="0">
              <a:buNone/>
              <a:defRPr sz="4267" b="0" i="0">
                <a:solidFill>
                  <a:srgbClr val="494949"/>
                </a:solidFill>
                <a:latin typeface="+mj-lt"/>
                <a:cs typeface="Calibri Light" panose="020F0302020204030204" pitchFamily="34" charset="0"/>
              </a:defRPr>
            </a:lvl1pPr>
          </a:lstStyle>
          <a:p>
            <a:r>
              <a:rPr lang="fr-FR" err="1"/>
              <a:t>Title</a:t>
            </a:r>
            <a:r>
              <a:rPr lang="fr-FR"/>
              <a:t> of </a:t>
            </a:r>
            <a:r>
              <a:rPr lang="fr-FR" err="1"/>
              <a:t>presentation</a:t>
            </a:r>
            <a:r>
              <a:rPr lang="fr-FR"/>
              <a:t> </a:t>
            </a:r>
            <a:r>
              <a:rPr lang="fr-FR" err="1"/>
              <a:t>comes</a:t>
            </a:r>
            <a:r>
              <a:rPr lang="fr-FR"/>
              <a:t> </a:t>
            </a:r>
            <a:r>
              <a:rPr lang="fr-FR" err="1"/>
              <a:t>here</a:t>
            </a:r>
            <a:endParaRPr lang="fr-FR"/>
          </a:p>
        </p:txBody>
      </p:sp>
      <p:sp>
        <p:nvSpPr>
          <p:cNvPr id="18" name="Espace réservé du texte 7">
            <a:extLst>
              <a:ext uri="{FF2B5EF4-FFF2-40B4-BE49-F238E27FC236}">
                <a16:creationId xmlns:a16="http://schemas.microsoft.com/office/drawing/2014/main" id="{8AA216C3-23B3-EE45-BBB5-CCDE8C5F8160}"/>
              </a:ext>
            </a:extLst>
          </p:cNvPr>
          <p:cNvSpPr>
            <a:spLocks noGrp="1"/>
          </p:cNvSpPr>
          <p:nvPr>
            <p:ph type="body" sz="quarter" idx="12" hasCustomPrompt="1"/>
          </p:nvPr>
        </p:nvSpPr>
        <p:spPr>
          <a:xfrm>
            <a:off x="419927" y="6172267"/>
            <a:ext cx="10508968" cy="255213"/>
          </a:xfrm>
        </p:spPr>
        <p:txBody>
          <a:bodyPr/>
          <a:lstStyle>
            <a:lvl1pPr marL="47999" indent="0">
              <a:buNone/>
              <a:defRPr sz="1600" b="0" i="0">
                <a:solidFill>
                  <a:schemeClr val="accent3"/>
                </a:solidFill>
                <a:latin typeface="+mn-lt"/>
                <a:cs typeface="Calibri Light" panose="020F0302020204030204" pitchFamily="34" charset="0"/>
              </a:defRPr>
            </a:lvl1pPr>
          </a:lstStyle>
          <a:p>
            <a:r>
              <a:rPr lang="fr-FR" err="1"/>
              <a:t>Presenter</a:t>
            </a:r>
            <a:r>
              <a:rPr lang="fr-FR"/>
              <a:t> </a:t>
            </a:r>
            <a:r>
              <a:rPr lang="fr-FR" err="1"/>
              <a:t>name</a:t>
            </a:r>
            <a:r>
              <a:rPr lang="fr-FR"/>
              <a:t> &amp; position</a:t>
            </a:r>
          </a:p>
        </p:txBody>
      </p:sp>
      <p:sp>
        <p:nvSpPr>
          <p:cNvPr id="11" name="Espace réservé du texte 7">
            <a:extLst>
              <a:ext uri="{FF2B5EF4-FFF2-40B4-BE49-F238E27FC236}">
                <a16:creationId xmlns:a16="http://schemas.microsoft.com/office/drawing/2014/main" id="{1D864C73-3BDC-CD45-AE6C-F84DF6A3952B}"/>
              </a:ext>
            </a:extLst>
          </p:cNvPr>
          <p:cNvSpPr>
            <a:spLocks noGrp="1"/>
          </p:cNvSpPr>
          <p:nvPr>
            <p:ph type="body" sz="quarter" idx="13" hasCustomPrompt="1"/>
          </p:nvPr>
        </p:nvSpPr>
        <p:spPr>
          <a:xfrm>
            <a:off x="419928" y="5727760"/>
            <a:ext cx="10508969" cy="378539"/>
          </a:xfrm>
        </p:spPr>
        <p:txBody>
          <a:bodyPr/>
          <a:lstStyle>
            <a:lvl1pPr marL="47999" indent="0">
              <a:buNone/>
              <a:defRPr sz="2400" b="0" i="0">
                <a:solidFill>
                  <a:srgbClr val="494949"/>
                </a:solidFill>
                <a:latin typeface="+mn-lt"/>
                <a:cs typeface="Calibri Light" panose="020F0302020204030204" pitchFamily="34" charset="0"/>
              </a:defRPr>
            </a:lvl1pPr>
          </a:lstStyle>
          <a:p>
            <a:r>
              <a:rPr lang="fr-FR" err="1"/>
              <a:t>Secondary</a:t>
            </a:r>
            <a:r>
              <a:rPr lang="fr-FR"/>
              <a:t> </a:t>
            </a:r>
            <a:r>
              <a:rPr lang="fr-FR" err="1"/>
              <a:t>Title</a:t>
            </a:r>
            <a:r>
              <a:rPr lang="fr-FR"/>
              <a:t> of </a:t>
            </a:r>
            <a:r>
              <a:rPr lang="fr-FR" err="1"/>
              <a:t>presentation</a:t>
            </a:r>
            <a:endParaRPr lang="fr-FR"/>
          </a:p>
        </p:txBody>
      </p:sp>
      <p:pic>
        <p:nvPicPr>
          <p:cNvPr id="3" name="Graphic 2">
            <a:extLst>
              <a:ext uri="{FF2B5EF4-FFF2-40B4-BE49-F238E27FC236}">
                <a16:creationId xmlns:a16="http://schemas.microsoft.com/office/drawing/2014/main" id="{F3B3EDF5-08C6-C64F-A5EF-7C2E37A4C36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927" y="1830441"/>
            <a:ext cx="3291351" cy="1399921"/>
          </a:xfrm>
          <a:prstGeom prst="rect">
            <a:avLst/>
          </a:prstGeom>
        </p:spPr>
      </p:pic>
      <p:pic>
        <p:nvPicPr>
          <p:cNvPr id="4" name="Graphic 3">
            <a:extLst>
              <a:ext uri="{FF2B5EF4-FFF2-40B4-BE49-F238E27FC236}">
                <a16:creationId xmlns:a16="http://schemas.microsoft.com/office/drawing/2014/main" id="{B2D4C6A1-0C20-B14A-B2B4-85857664EDA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562600" y="0"/>
            <a:ext cx="6629400" cy="4533900"/>
          </a:xfrm>
          <a:prstGeom prst="rect">
            <a:avLst/>
          </a:prstGeom>
        </p:spPr>
      </p:pic>
      <p:pic>
        <p:nvPicPr>
          <p:cNvPr id="6" name="Picture 5">
            <a:extLst>
              <a:ext uri="{FF2B5EF4-FFF2-40B4-BE49-F238E27FC236}">
                <a16:creationId xmlns:a16="http://schemas.microsoft.com/office/drawing/2014/main" id="{7E84A13F-EBB5-0D5E-038D-2562932C9CC9}"/>
              </a:ext>
            </a:extLst>
          </p:cNvPr>
          <p:cNvPicPr>
            <a:picLocks noChangeAspect="1"/>
          </p:cNvPicPr>
          <p:nvPr userDrawn="1"/>
        </p:nvPicPr>
        <p:blipFill>
          <a:blip r:embed="rId6"/>
          <a:stretch>
            <a:fillRect/>
          </a:stretch>
        </p:blipFill>
        <p:spPr>
          <a:xfrm>
            <a:off x="0" y="-65012"/>
            <a:ext cx="4109144" cy="1785120"/>
          </a:xfrm>
          <a:prstGeom prst="rect">
            <a:avLst/>
          </a:prstGeom>
        </p:spPr>
      </p:pic>
    </p:spTree>
    <p:extLst>
      <p:ext uri="{BB962C8B-B14F-4D97-AF65-F5344CB8AC3E}">
        <p14:creationId xmlns:p14="http://schemas.microsoft.com/office/powerpoint/2010/main" val="161291386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 Big Stats">
    <p:bg>
      <p:bgRef idx="1001">
        <a:schemeClr val="bg1"/>
      </p:bgRef>
    </p:bg>
    <p:spTree>
      <p:nvGrpSpPr>
        <p:cNvPr id="1" name=""/>
        <p:cNvGrpSpPr/>
        <p:nvPr/>
      </p:nvGrpSpPr>
      <p:grpSpPr>
        <a:xfrm>
          <a:off x="0" y="0"/>
          <a:ext cx="0" cy="0"/>
          <a:chOff x="0" y="0"/>
          <a:chExt cx="0" cy="0"/>
        </a:xfrm>
      </p:grpSpPr>
      <p:sp>
        <p:nvSpPr>
          <p:cNvPr id="16" name="Espace réservé du contenu 15">
            <a:extLst>
              <a:ext uri="{FF2B5EF4-FFF2-40B4-BE49-F238E27FC236}">
                <a16:creationId xmlns:a16="http://schemas.microsoft.com/office/drawing/2014/main" id="{C56FB3BA-B580-184A-A40E-EBEF50FB13C5}"/>
              </a:ext>
            </a:extLst>
          </p:cNvPr>
          <p:cNvSpPr>
            <a:spLocks noGrp="1"/>
          </p:cNvSpPr>
          <p:nvPr>
            <p:ph sz="quarter" idx="10" hasCustomPrompt="1"/>
          </p:nvPr>
        </p:nvSpPr>
        <p:spPr>
          <a:xfrm>
            <a:off x="6542617" y="3036611"/>
            <a:ext cx="4810970" cy="1182157"/>
          </a:xfrm>
          <a:prstGeom prst="rect">
            <a:avLst/>
          </a:prstGeom>
        </p:spPr>
        <p:txBody>
          <a:bodyPr/>
          <a:lstStyle>
            <a:lvl1pPr marL="48680" indent="0">
              <a:buNone/>
              <a:defRPr lang="fr-FR" sz="8000" b="0" i="0" dirty="0">
                <a:solidFill>
                  <a:schemeClr val="accent3"/>
                </a:solidFill>
                <a:latin typeface="+mj-lt"/>
                <a:ea typeface="Calibri Light" panose="020F0302020204030204" pitchFamily="34" charset="0"/>
                <a:cs typeface="Calibri Light" panose="020F0302020204030204" pitchFamily="34" charset="0"/>
              </a:defRPr>
            </a:lvl1pPr>
          </a:lstStyle>
          <a:p>
            <a:r>
              <a:rPr lang="fr-FR"/>
              <a:t>$25 Million</a:t>
            </a:r>
          </a:p>
        </p:txBody>
      </p:sp>
      <p:sp>
        <p:nvSpPr>
          <p:cNvPr id="17" name="Espace réservé du contenu 15">
            <a:extLst>
              <a:ext uri="{FF2B5EF4-FFF2-40B4-BE49-F238E27FC236}">
                <a16:creationId xmlns:a16="http://schemas.microsoft.com/office/drawing/2014/main" id="{31E320E1-0ECE-F440-A30F-C0A5B478FE21}"/>
              </a:ext>
            </a:extLst>
          </p:cNvPr>
          <p:cNvSpPr>
            <a:spLocks noGrp="1"/>
          </p:cNvSpPr>
          <p:nvPr>
            <p:ph sz="quarter" idx="11" hasCustomPrompt="1"/>
          </p:nvPr>
        </p:nvSpPr>
        <p:spPr>
          <a:xfrm>
            <a:off x="6542617" y="4284387"/>
            <a:ext cx="4810970" cy="420157"/>
          </a:xfrm>
          <a:prstGeom prst="rect">
            <a:avLst/>
          </a:prstGeom>
        </p:spPr>
        <p:txBody>
          <a:bodyPr>
            <a:noAutofit/>
          </a:bodyPr>
          <a:lstStyle>
            <a:lvl1pPr marL="48680" indent="0">
              <a:buNone/>
              <a:defRPr lang="fr-FR" sz="2400" b="0" i="0" dirty="0">
                <a:solidFill>
                  <a:schemeClr val="tx1"/>
                </a:solidFill>
                <a:latin typeface="+mn-lt"/>
                <a:ea typeface="Calibri Light" panose="020F0302020204030204" pitchFamily="34" charset="0"/>
                <a:cs typeface="Calibri Light" panose="020F0302020204030204" pitchFamily="34" charset="0"/>
              </a:defRPr>
            </a:lvl1pPr>
          </a:lstStyle>
          <a:p>
            <a:r>
              <a:rPr lang="en-US" noProof="0"/>
              <a:t>Data caption</a:t>
            </a:r>
          </a:p>
        </p:txBody>
      </p:sp>
      <p:sp>
        <p:nvSpPr>
          <p:cNvPr id="18" name="Espace réservé du contenu 15">
            <a:extLst>
              <a:ext uri="{FF2B5EF4-FFF2-40B4-BE49-F238E27FC236}">
                <a16:creationId xmlns:a16="http://schemas.microsoft.com/office/drawing/2014/main" id="{44DEFA82-3CEA-8C44-9796-DE6117DAEC69}"/>
              </a:ext>
            </a:extLst>
          </p:cNvPr>
          <p:cNvSpPr>
            <a:spLocks noGrp="1"/>
          </p:cNvSpPr>
          <p:nvPr>
            <p:ph sz="quarter" idx="12" hasCustomPrompt="1"/>
          </p:nvPr>
        </p:nvSpPr>
        <p:spPr>
          <a:xfrm>
            <a:off x="6542617" y="4770161"/>
            <a:ext cx="4810970" cy="212648"/>
          </a:xfrm>
          <a:prstGeom prst="rect">
            <a:avLst/>
          </a:prstGeom>
        </p:spPr>
        <p:txBody>
          <a:bodyPr/>
          <a:lstStyle>
            <a:lvl1pPr marL="48680" indent="0">
              <a:buNone/>
              <a:defRPr lang="fr-FR" sz="1067" b="0" i="0" dirty="0">
                <a:solidFill>
                  <a:schemeClr val="tx2"/>
                </a:solidFill>
                <a:latin typeface="+mn-lt"/>
                <a:ea typeface="Calibri Light" panose="020F0302020204030204" pitchFamily="34" charset="0"/>
                <a:cs typeface="Calibri Light" panose="020F0302020204030204" pitchFamily="34" charset="0"/>
              </a:defRPr>
            </a:lvl1pPr>
          </a:lstStyle>
          <a:p>
            <a:r>
              <a:rPr lang="en-US" noProof="0"/>
              <a:t>*Data source</a:t>
            </a:r>
          </a:p>
        </p:txBody>
      </p:sp>
      <p:sp>
        <p:nvSpPr>
          <p:cNvPr id="19" name="Espace réservé du contenu 15">
            <a:extLst>
              <a:ext uri="{FF2B5EF4-FFF2-40B4-BE49-F238E27FC236}">
                <a16:creationId xmlns:a16="http://schemas.microsoft.com/office/drawing/2014/main" id="{26549140-6A2E-9B4E-88C6-E18966255996}"/>
              </a:ext>
            </a:extLst>
          </p:cNvPr>
          <p:cNvSpPr>
            <a:spLocks noGrp="1"/>
          </p:cNvSpPr>
          <p:nvPr>
            <p:ph sz="quarter" idx="13" hasCustomPrompt="1"/>
          </p:nvPr>
        </p:nvSpPr>
        <p:spPr>
          <a:xfrm>
            <a:off x="838413" y="3036611"/>
            <a:ext cx="4810972" cy="1182157"/>
          </a:xfrm>
          <a:prstGeom prst="rect">
            <a:avLst/>
          </a:prstGeom>
        </p:spPr>
        <p:txBody>
          <a:bodyPr/>
          <a:lstStyle>
            <a:lvl1pPr marL="48680" indent="0" algn="l">
              <a:buNone/>
              <a:defRPr lang="fr-FR" sz="8000" b="0" i="0" dirty="0">
                <a:solidFill>
                  <a:schemeClr val="accent3"/>
                </a:solidFill>
                <a:latin typeface="+mj-lt"/>
                <a:ea typeface="Calibri Light" panose="020F0302020204030204" pitchFamily="34" charset="0"/>
                <a:cs typeface="Calibri Light" panose="020F0302020204030204" pitchFamily="34" charset="0"/>
              </a:defRPr>
            </a:lvl1pPr>
          </a:lstStyle>
          <a:p>
            <a:r>
              <a:rPr lang="fr-FR"/>
              <a:t>$25 Million</a:t>
            </a:r>
          </a:p>
        </p:txBody>
      </p:sp>
      <p:sp>
        <p:nvSpPr>
          <p:cNvPr id="20" name="Espace réservé du contenu 15">
            <a:extLst>
              <a:ext uri="{FF2B5EF4-FFF2-40B4-BE49-F238E27FC236}">
                <a16:creationId xmlns:a16="http://schemas.microsoft.com/office/drawing/2014/main" id="{DC47D5FA-D33C-4149-B032-A61BDAB42C12}"/>
              </a:ext>
            </a:extLst>
          </p:cNvPr>
          <p:cNvSpPr>
            <a:spLocks noGrp="1"/>
          </p:cNvSpPr>
          <p:nvPr>
            <p:ph sz="quarter" idx="14" hasCustomPrompt="1"/>
          </p:nvPr>
        </p:nvSpPr>
        <p:spPr>
          <a:xfrm>
            <a:off x="838413" y="4284387"/>
            <a:ext cx="4810972" cy="420157"/>
          </a:xfrm>
          <a:prstGeom prst="rect">
            <a:avLst/>
          </a:prstGeom>
        </p:spPr>
        <p:txBody>
          <a:bodyPr>
            <a:noAutofit/>
          </a:bodyPr>
          <a:lstStyle>
            <a:lvl1pPr marL="48680" indent="0" algn="l">
              <a:buNone/>
              <a:defRPr lang="fr-FR" sz="2400" b="0" i="0" dirty="0">
                <a:solidFill>
                  <a:schemeClr val="tx1"/>
                </a:solidFill>
                <a:latin typeface="+mn-lt"/>
                <a:ea typeface="Calibri Light" panose="020F0302020204030204" pitchFamily="34" charset="0"/>
                <a:cs typeface="Calibri Light" panose="020F0302020204030204" pitchFamily="34" charset="0"/>
              </a:defRPr>
            </a:lvl1pPr>
          </a:lstStyle>
          <a:p>
            <a:r>
              <a:rPr lang="en-US" noProof="0"/>
              <a:t>Data caption</a:t>
            </a:r>
          </a:p>
        </p:txBody>
      </p:sp>
      <p:sp>
        <p:nvSpPr>
          <p:cNvPr id="21" name="Espace réservé du contenu 15">
            <a:extLst>
              <a:ext uri="{FF2B5EF4-FFF2-40B4-BE49-F238E27FC236}">
                <a16:creationId xmlns:a16="http://schemas.microsoft.com/office/drawing/2014/main" id="{4D0438FE-E8C7-814C-9450-AAB612496959}"/>
              </a:ext>
            </a:extLst>
          </p:cNvPr>
          <p:cNvSpPr>
            <a:spLocks noGrp="1"/>
          </p:cNvSpPr>
          <p:nvPr>
            <p:ph sz="quarter" idx="15" hasCustomPrompt="1"/>
          </p:nvPr>
        </p:nvSpPr>
        <p:spPr>
          <a:xfrm>
            <a:off x="838413" y="4770161"/>
            <a:ext cx="4810972" cy="212648"/>
          </a:xfrm>
          <a:prstGeom prst="rect">
            <a:avLst/>
          </a:prstGeom>
        </p:spPr>
        <p:txBody>
          <a:bodyPr/>
          <a:lstStyle>
            <a:lvl1pPr marL="48680" indent="0" algn="l">
              <a:buNone/>
              <a:defRPr lang="fr-FR" sz="1067" b="0" i="0" dirty="0">
                <a:solidFill>
                  <a:schemeClr val="tx2"/>
                </a:solidFill>
                <a:latin typeface="+mn-lt"/>
                <a:ea typeface="Calibri Light" panose="020F0302020204030204" pitchFamily="34" charset="0"/>
                <a:cs typeface="Calibri Light" panose="020F0302020204030204" pitchFamily="34" charset="0"/>
              </a:defRPr>
            </a:lvl1pPr>
          </a:lstStyle>
          <a:p>
            <a:r>
              <a:rPr lang="en-US" noProof="0"/>
              <a:t>*Data source</a:t>
            </a:r>
          </a:p>
        </p:txBody>
      </p:sp>
      <p:cxnSp>
        <p:nvCxnSpPr>
          <p:cNvPr id="14" name="Connecteur droit 13">
            <a:extLst>
              <a:ext uri="{FF2B5EF4-FFF2-40B4-BE49-F238E27FC236}">
                <a16:creationId xmlns:a16="http://schemas.microsoft.com/office/drawing/2014/main" id="{94299E5B-4017-634A-9B17-59827EF2714B}"/>
              </a:ext>
            </a:extLst>
          </p:cNvPr>
          <p:cNvCxnSpPr>
            <a:cxnSpLocks/>
          </p:cNvCxnSpPr>
          <p:nvPr/>
        </p:nvCxnSpPr>
        <p:spPr bwMode="auto">
          <a:xfrm>
            <a:off x="6096000" y="3040796"/>
            <a:ext cx="0" cy="1998768"/>
          </a:xfrm>
          <a:prstGeom prst="line">
            <a:avLst/>
          </a:prstGeom>
          <a:solidFill>
            <a:schemeClr val="accent1"/>
          </a:solidFill>
          <a:ln w="6350" cap="flat" cmpd="sng" algn="ctr">
            <a:solidFill>
              <a:schemeClr val="bg1">
                <a:lumMod val="85000"/>
              </a:schemeClr>
            </a:solidFill>
            <a:prstDash val="solid"/>
            <a:round/>
            <a:headEnd type="none" w="med" len="med"/>
            <a:tailEnd type="none" w="med" len="med"/>
          </a:ln>
          <a:effectLst/>
        </p:spPr>
      </p:cxnSp>
      <p:sp>
        <p:nvSpPr>
          <p:cNvPr id="27" name="Titre 1">
            <a:extLst>
              <a:ext uri="{FF2B5EF4-FFF2-40B4-BE49-F238E27FC236}">
                <a16:creationId xmlns:a16="http://schemas.microsoft.com/office/drawing/2014/main" id="{B7056516-958E-B444-9D9C-BF0CCBD62B76}"/>
              </a:ext>
            </a:extLst>
          </p:cNvPr>
          <p:cNvSpPr>
            <a:spLocks noGrp="1"/>
          </p:cNvSpPr>
          <p:nvPr>
            <p:ph type="title" hasCustomPrompt="1"/>
          </p:nvPr>
        </p:nvSpPr>
        <p:spPr>
          <a:xfrm>
            <a:off x="838413" y="1759543"/>
            <a:ext cx="10515169" cy="656591"/>
          </a:xfrm>
        </p:spPr>
        <p:txBody>
          <a:bodyPr anchor="b">
            <a:noAutofit/>
          </a:bodyPr>
          <a:lstStyle>
            <a:lvl1pPr algn="l">
              <a:defRPr sz="4267" b="0" i="0">
                <a:solidFill>
                  <a:schemeClr val="tx1"/>
                </a:solidFill>
                <a:latin typeface="+mj-lt"/>
              </a:defRPr>
            </a:lvl1pPr>
          </a:lstStyle>
          <a:p>
            <a:r>
              <a:rPr lang="en-US" noProof="0"/>
              <a:t>2 Big Stats Slide</a:t>
            </a:r>
          </a:p>
        </p:txBody>
      </p:sp>
      <p:sp>
        <p:nvSpPr>
          <p:cNvPr id="28" name="Espace réservé du texte 5">
            <a:extLst>
              <a:ext uri="{FF2B5EF4-FFF2-40B4-BE49-F238E27FC236}">
                <a16:creationId xmlns:a16="http://schemas.microsoft.com/office/drawing/2014/main" id="{6962CEE5-4D3F-BA49-8AB9-4B8010251F73}"/>
              </a:ext>
            </a:extLst>
          </p:cNvPr>
          <p:cNvSpPr>
            <a:spLocks noGrp="1"/>
          </p:cNvSpPr>
          <p:nvPr>
            <p:ph type="body" sz="quarter" idx="16" hasCustomPrompt="1"/>
          </p:nvPr>
        </p:nvSpPr>
        <p:spPr>
          <a:xfrm>
            <a:off x="838413" y="1438691"/>
            <a:ext cx="10515169" cy="255233"/>
          </a:xfrm>
          <a:prstGeom prst="rect">
            <a:avLst/>
          </a:prstGeom>
        </p:spPr>
        <p:txBody>
          <a:bodyPr/>
          <a:lstStyle>
            <a:lvl1pPr marL="47997" indent="0" algn="l">
              <a:buNone/>
              <a:defRPr sz="1600" b="1" i="0" spc="600">
                <a:solidFill>
                  <a:schemeClr val="tx2"/>
                </a:solidFill>
                <a:latin typeface="Calibri" panose="020F0502020204030204" pitchFamily="34" charset="0"/>
                <a:cs typeface="Calibri" panose="020F0502020204030204" pitchFamily="34" charset="0"/>
              </a:defRPr>
            </a:lvl1pPr>
          </a:lstStyle>
          <a:p>
            <a:r>
              <a:rPr lang="en-US" noProof="0"/>
              <a:t>SUBTITLE</a:t>
            </a:r>
          </a:p>
        </p:txBody>
      </p:sp>
      <p:sp>
        <p:nvSpPr>
          <p:cNvPr id="2" name="TextBox 1">
            <a:extLst>
              <a:ext uri="{FF2B5EF4-FFF2-40B4-BE49-F238E27FC236}">
                <a16:creationId xmlns:a16="http://schemas.microsoft.com/office/drawing/2014/main" id="{6BFC3639-9BDF-D562-322F-DF4954730F3B}"/>
              </a:ext>
            </a:extLst>
          </p:cNvPr>
          <p:cNvSpPr txBox="1"/>
          <p:nvPr userDrawn="1"/>
        </p:nvSpPr>
        <p:spPr>
          <a:xfrm>
            <a:off x="8877300" y="6463686"/>
            <a:ext cx="1890943" cy="369332"/>
          </a:xfrm>
          <a:prstGeom prst="rect">
            <a:avLst/>
          </a:prstGeom>
          <a:noFill/>
        </p:spPr>
        <p:txBody>
          <a:bodyPr wrap="square" rtlCol="0">
            <a:spAutoFit/>
          </a:bodyPr>
          <a:lstStyle/>
          <a:p>
            <a:r>
              <a:rPr lang="fr-CH" dirty="0" err="1">
                <a:solidFill>
                  <a:schemeClr val="accent3"/>
                </a:solidFill>
              </a:rPr>
              <a:t>Confidential</a:t>
            </a:r>
            <a:endParaRPr lang="en-GB" dirty="0">
              <a:solidFill>
                <a:schemeClr val="accent3"/>
              </a:solidFill>
            </a:endParaRPr>
          </a:p>
        </p:txBody>
      </p:sp>
    </p:spTree>
    <p:extLst>
      <p:ext uri="{BB962C8B-B14F-4D97-AF65-F5344CB8AC3E}">
        <p14:creationId xmlns:p14="http://schemas.microsoft.com/office/powerpoint/2010/main" val="1338120756"/>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Big Stats">
    <p:bg>
      <p:bgPr>
        <a:solidFill>
          <a:schemeClr val="bg1"/>
        </a:solidFill>
        <a:effectLst/>
      </p:bgPr>
    </p:bg>
    <p:spTree>
      <p:nvGrpSpPr>
        <p:cNvPr id="1" name=""/>
        <p:cNvGrpSpPr/>
        <p:nvPr/>
      </p:nvGrpSpPr>
      <p:grpSpPr>
        <a:xfrm>
          <a:off x="0" y="0"/>
          <a:ext cx="0" cy="0"/>
          <a:chOff x="0" y="0"/>
          <a:chExt cx="0" cy="0"/>
        </a:xfrm>
      </p:grpSpPr>
      <p:sp>
        <p:nvSpPr>
          <p:cNvPr id="13" name="Espace réservé du texte 9">
            <a:extLst>
              <a:ext uri="{FF2B5EF4-FFF2-40B4-BE49-F238E27FC236}">
                <a16:creationId xmlns:a16="http://schemas.microsoft.com/office/drawing/2014/main" id="{97EFB8D4-A7C8-A447-848A-79E9BD3362F3}"/>
              </a:ext>
            </a:extLst>
          </p:cNvPr>
          <p:cNvSpPr>
            <a:spLocks noGrp="1"/>
          </p:cNvSpPr>
          <p:nvPr>
            <p:ph type="body" sz="quarter" idx="13" hasCustomPrompt="1"/>
          </p:nvPr>
        </p:nvSpPr>
        <p:spPr>
          <a:xfrm>
            <a:off x="838200" y="4185430"/>
            <a:ext cx="2686191" cy="302752"/>
          </a:xfrm>
          <a:prstGeom prst="rect">
            <a:avLst/>
          </a:prstGeom>
        </p:spPr>
        <p:txBody>
          <a:bodyPr/>
          <a:lstStyle>
            <a:lvl1pPr marL="47999" indent="0" algn="l">
              <a:buNone/>
              <a:defRPr sz="1600" b="0" i="0">
                <a:solidFill>
                  <a:schemeClr val="tx1"/>
                </a:solidFill>
                <a:latin typeface="+mn-lt"/>
              </a:defRPr>
            </a:lvl1pPr>
          </a:lstStyle>
          <a:p>
            <a:r>
              <a:rPr lang="en-US" noProof="0"/>
              <a:t>caption</a:t>
            </a:r>
          </a:p>
        </p:txBody>
      </p:sp>
      <p:sp>
        <p:nvSpPr>
          <p:cNvPr id="15" name="Espace réservé du texte 9">
            <a:extLst>
              <a:ext uri="{FF2B5EF4-FFF2-40B4-BE49-F238E27FC236}">
                <a16:creationId xmlns:a16="http://schemas.microsoft.com/office/drawing/2014/main" id="{1FC15F30-1A93-8048-A59A-2F8A24DBE3BA}"/>
              </a:ext>
            </a:extLst>
          </p:cNvPr>
          <p:cNvSpPr>
            <a:spLocks noGrp="1"/>
          </p:cNvSpPr>
          <p:nvPr>
            <p:ph type="body" sz="quarter" idx="14" hasCustomPrompt="1"/>
          </p:nvPr>
        </p:nvSpPr>
        <p:spPr>
          <a:xfrm>
            <a:off x="838200" y="3331923"/>
            <a:ext cx="2686191" cy="780401"/>
          </a:xfrm>
          <a:prstGeom prst="rect">
            <a:avLst/>
          </a:prstGeom>
        </p:spPr>
        <p:txBody>
          <a:bodyPr/>
          <a:lstStyle>
            <a:lvl1pPr marL="47999" indent="0" algn="l">
              <a:buNone/>
              <a:defRPr sz="6000" b="0" i="0">
                <a:solidFill>
                  <a:schemeClr val="accent3"/>
                </a:solidFill>
                <a:latin typeface="+mj-lt"/>
              </a:defRPr>
            </a:lvl1pPr>
          </a:lstStyle>
          <a:p>
            <a:r>
              <a:rPr lang="en-US" noProof="0"/>
              <a:t>data</a:t>
            </a:r>
          </a:p>
        </p:txBody>
      </p:sp>
      <p:sp>
        <p:nvSpPr>
          <p:cNvPr id="18" name="Espace réservé du texte 9">
            <a:extLst>
              <a:ext uri="{FF2B5EF4-FFF2-40B4-BE49-F238E27FC236}">
                <a16:creationId xmlns:a16="http://schemas.microsoft.com/office/drawing/2014/main" id="{76C4B5EF-B878-CA4A-9132-75B3AA1A1EF0}"/>
              </a:ext>
            </a:extLst>
          </p:cNvPr>
          <p:cNvSpPr>
            <a:spLocks noGrp="1"/>
          </p:cNvSpPr>
          <p:nvPr>
            <p:ph type="body" sz="quarter" idx="15" hasCustomPrompt="1"/>
          </p:nvPr>
        </p:nvSpPr>
        <p:spPr>
          <a:xfrm>
            <a:off x="4594577" y="4185430"/>
            <a:ext cx="2790811" cy="302752"/>
          </a:xfrm>
          <a:prstGeom prst="rect">
            <a:avLst/>
          </a:prstGeom>
        </p:spPr>
        <p:txBody>
          <a:bodyPr/>
          <a:lstStyle>
            <a:lvl1pPr marL="47999" indent="0" algn="l">
              <a:buNone/>
              <a:defRPr sz="1600" b="0" i="0">
                <a:solidFill>
                  <a:schemeClr val="tx1"/>
                </a:solidFill>
                <a:latin typeface="+mn-lt"/>
              </a:defRPr>
            </a:lvl1pPr>
          </a:lstStyle>
          <a:p>
            <a:r>
              <a:rPr lang="en-US" noProof="0"/>
              <a:t>caption</a:t>
            </a:r>
          </a:p>
        </p:txBody>
      </p:sp>
      <p:sp>
        <p:nvSpPr>
          <p:cNvPr id="19" name="Espace réservé du texte 9">
            <a:extLst>
              <a:ext uri="{FF2B5EF4-FFF2-40B4-BE49-F238E27FC236}">
                <a16:creationId xmlns:a16="http://schemas.microsoft.com/office/drawing/2014/main" id="{D38AAB44-612F-FC49-968F-4E587CDD258A}"/>
              </a:ext>
            </a:extLst>
          </p:cNvPr>
          <p:cNvSpPr>
            <a:spLocks noGrp="1"/>
          </p:cNvSpPr>
          <p:nvPr>
            <p:ph type="body" sz="quarter" idx="16" hasCustomPrompt="1"/>
          </p:nvPr>
        </p:nvSpPr>
        <p:spPr>
          <a:xfrm>
            <a:off x="4594577" y="3331923"/>
            <a:ext cx="2790811" cy="780401"/>
          </a:xfrm>
          <a:prstGeom prst="rect">
            <a:avLst/>
          </a:prstGeom>
        </p:spPr>
        <p:txBody>
          <a:bodyPr/>
          <a:lstStyle>
            <a:lvl1pPr marL="47999" indent="0" algn="l">
              <a:buNone/>
              <a:defRPr sz="6000" b="0" i="0">
                <a:solidFill>
                  <a:schemeClr val="accent3"/>
                </a:solidFill>
                <a:latin typeface="+mj-lt"/>
              </a:defRPr>
            </a:lvl1pPr>
          </a:lstStyle>
          <a:p>
            <a:r>
              <a:rPr lang="en-US" noProof="0"/>
              <a:t>data</a:t>
            </a:r>
          </a:p>
        </p:txBody>
      </p:sp>
      <p:sp>
        <p:nvSpPr>
          <p:cNvPr id="21" name="Espace réservé du texte 9">
            <a:extLst>
              <a:ext uri="{FF2B5EF4-FFF2-40B4-BE49-F238E27FC236}">
                <a16:creationId xmlns:a16="http://schemas.microsoft.com/office/drawing/2014/main" id="{CD4BBFD8-B963-424D-BFA9-5BB2F4DEDA35}"/>
              </a:ext>
            </a:extLst>
          </p:cNvPr>
          <p:cNvSpPr>
            <a:spLocks noGrp="1"/>
          </p:cNvSpPr>
          <p:nvPr>
            <p:ph type="body" sz="quarter" idx="17" hasCustomPrompt="1"/>
          </p:nvPr>
        </p:nvSpPr>
        <p:spPr>
          <a:xfrm>
            <a:off x="8455575" y="4185430"/>
            <a:ext cx="2898011" cy="302752"/>
          </a:xfrm>
          <a:prstGeom prst="rect">
            <a:avLst/>
          </a:prstGeom>
        </p:spPr>
        <p:txBody>
          <a:bodyPr/>
          <a:lstStyle>
            <a:lvl1pPr marL="47999" indent="0" algn="l">
              <a:buNone/>
              <a:defRPr sz="1600" b="0" i="0">
                <a:solidFill>
                  <a:schemeClr val="tx1"/>
                </a:solidFill>
                <a:latin typeface="+mn-lt"/>
              </a:defRPr>
            </a:lvl1pPr>
          </a:lstStyle>
          <a:p>
            <a:r>
              <a:rPr lang="en-US" noProof="0"/>
              <a:t>caption</a:t>
            </a:r>
          </a:p>
        </p:txBody>
      </p:sp>
      <p:sp>
        <p:nvSpPr>
          <p:cNvPr id="22" name="Espace réservé du texte 9">
            <a:extLst>
              <a:ext uri="{FF2B5EF4-FFF2-40B4-BE49-F238E27FC236}">
                <a16:creationId xmlns:a16="http://schemas.microsoft.com/office/drawing/2014/main" id="{A2D54BD2-63E8-8C4D-82E0-B175AF1CE2EA}"/>
              </a:ext>
            </a:extLst>
          </p:cNvPr>
          <p:cNvSpPr>
            <a:spLocks noGrp="1"/>
          </p:cNvSpPr>
          <p:nvPr>
            <p:ph type="body" sz="quarter" idx="18" hasCustomPrompt="1"/>
          </p:nvPr>
        </p:nvSpPr>
        <p:spPr>
          <a:xfrm>
            <a:off x="8455575" y="3331923"/>
            <a:ext cx="2898011" cy="780401"/>
          </a:xfrm>
          <a:prstGeom prst="rect">
            <a:avLst/>
          </a:prstGeom>
        </p:spPr>
        <p:txBody>
          <a:bodyPr/>
          <a:lstStyle>
            <a:lvl1pPr marL="47999" indent="0" algn="l">
              <a:buNone/>
              <a:defRPr sz="6000" b="0" i="0">
                <a:solidFill>
                  <a:schemeClr val="accent3"/>
                </a:solidFill>
                <a:latin typeface="+mj-lt"/>
              </a:defRPr>
            </a:lvl1pPr>
          </a:lstStyle>
          <a:p>
            <a:r>
              <a:rPr lang="en-US" noProof="0"/>
              <a:t>data</a:t>
            </a:r>
          </a:p>
        </p:txBody>
      </p:sp>
      <p:sp>
        <p:nvSpPr>
          <p:cNvPr id="20" name="Titre 1">
            <a:extLst>
              <a:ext uri="{FF2B5EF4-FFF2-40B4-BE49-F238E27FC236}">
                <a16:creationId xmlns:a16="http://schemas.microsoft.com/office/drawing/2014/main" id="{7AD9D5FE-2051-BB4F-BEDD-F3028D4A1396}"/>
              </a:ext>
            </a:extLst>
          </p:cNvPr>
          <p:cNvSpPr>
            <a:spLocks noGrp="1"/>
          </p:cNvSpPr>
          <p:nvPr>
            <p:ph type="title" hasCustomPrompt="1"/>
          </p:nvPr>
        </p:nvSpPr>
        <p:spPr>
          <a:xfrm>
            <a:off x="838201" y="1766546"/>
            <a:ext cx="10515386" cy="656591"/>
          </a:xfrm>
        </p:spPr>
        <p:txBody>
          <a:bodyPr anchor="b"/>
          <a:lstStyle>
            <a:lvl1pPr algn="l">
              <a:defRPr sz="4267" b="0" i="0">
                <a:solidFill>
                  <a:schemeClr val="tx1"/>
                </a:solidFill>
                <a:latin typeface="+mj-lt"/>
              </a:defRPr>
            </a:lvl1pPr>
          </a:lstStyle>
          <a:p>
            <a:r>
              <a:rPr lang="en-US" noProof="0"/>
              <a:t>3 Key Stats Slide</a:t>
            </a:r>
          </a:p>
        </p:txBody>
      </p:sp>
      <p:sp>
        <p:nvSpPr>
          <p:cNvPr id="17" name="Espace réservé du texte 2">
            <a:extLst>
              <a:ext uri="{FF2B5EF4-FFF2-40B4-BE49-F238E27FC236}">
                <a16:creationId xmlns:a16="http://schemas.microsoft.com/office/drawing/2014/main" id="{E97E1206-EDE4-E548-8578-96E31F84BDFD}"/>
              </a:ext>
            </a:extLst>
          </p:cNvPr>
          <p:cNvSpPr>
            <a:spLocks noGrp="1"/>
          </p:cNvSpPr>
          <p:nvPr>
            <p:ph type="body" sz="quarter" idx="27" hasCustomPrompt="1"/>
          </p:nvPr>
        </p:nvSpPr>
        <p:spPr>
          <a:xfrm>
            <a:off x="838201" y="1438690"/>
            <a:ext cx="10515386" cy="235169"/>
          </a:xfrm>
        </p:spPr>
        <p:txBody>
          <a:bodyPr/>
          <a:lstStyle>
            <a:lvl1pPr marL="0" indent="0">
              <a:buNone/>
              <a:defRPr sz="1600" b="1" i="0" spc="600">
                <a:solidFill>
                  <a:schemeClr val="tx2"/>
                </a:solidFill>
                <a:latin typeface="Calibri" panose="020F0502020204030204" pitchFamily="34" charset="0"/>
                <a:cs typeface="Calibri" panose="020F0502020204030204" pitchFamily="34" charset="0"/>
              </a:defRPr>
            </a:lvl1pPr>
          </a:lstStyle>
          <a:p>
            <a:r>
              <a:rPr lang="en-US"/>
              <a:t>SUBTITLE</a:t>
            </a:r>
          </a:p>
        </p:txBody>
      </p:sp>
      <p:sp>
        <p:nvSpPr>
          <p:cNvPr id="2" name="TextBox 1">
            <a:extLst>
              <a:ext uri="{FF2B5EF4-FFF2-40B4-BE49-F238E27FC236}">
                <a16:creationId xmlns:a16="http://schemas.microsoft.com/office/drawing/2014/main" id="{8B6CEB42-4BC8-93B9-32D0-8CF67E0BA478}"/>
              </a:ext>
            </a:extLst>
          </p:cNvPr>
          <p:cNvSpPr txBox="1"/>
          <p:nvPr userDrawn="1"/>
        </p:nvSpPr>
        <p:spPr>
          <a:xfrm>
            <a:off x="8877300" y="6463686"/>
            <a:ext cx="1890943" cy="369332"/>
          </a:xfrm>
          <a:prstGeom prst="rect">
            <a:avLst/>
          </a:prstGeom>
          <a:noFill/>
        </p:spPr>
        <p:txBody>
          <a:bodyPr wrap="square" rtlCol="0">
            <a:spAutoFit/>
          </a:bodyPr>
          <a:lstStyle/>
          <a:p>
            <a:r>
              <a:rPr lang="fr-CH" dirty="0" err="1">
                <a:solidFill>
                  <a:schemeClr val="accent3"/>
                </a:solidFill>
              </a:rPr>
              <a:t>Confidential</a:t>
            </a:r>
            <a:endParaRPr lang="en-GB" dirty="0">
              <a:solidFill>
                <a:schemeClr val="accent3"/>
              </a:solidFill>
            </a:endParaRPr>
          </a:p>
        </p:txBody>
      </p:sp>
    </p:spTree>
    <p:extLst>
      <p:ext uri="{BB962C8B-B14F-4D97-AF65-F5344CB8AC3E}">
        <p14:creationId xmlns:p14="http://schemas.microsoft.com/office/powerpoint/2010/main" val="194958622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Basic Columns">
    <p:spTree>
      <p:nvGrpSpPr>
        <p:cNvPr id="1" name=""/>
        <p:cNvGrpSpPr/>
        <p:nvPr/>
      </p:nvGrpSpPr>
      <p:grpSpPr>
        <a:xfrm>
          <a:off x="0" y="0"/>
          <a:ext cx="0" cy="0"/>
          <a:chOff x="0" y="0"/>
          <a:chExt cx="0" cy="0"/>
        </a:xfrm>
      </p:grpSpPr>
      <p:sp>
        <p:nvSpPr>
          <p:cNvPr id="13" name="Espace réservé du texte 9">
            <a:extLst>
              <a:ext uri="{FF2B5EF4-FFF2-40B4-BE49-F238E27FC236}">
                <a16:creationId xmlns:a16="http://schemas.microsoft.com/office/drawing/2014/main" id="{FD451EC3-ED1B-C54E-9D9B-A110543B9481}"/>
              </a:ext>
            </a:extLst>
          </p:cNvPr>
          <p:cNvSpPr>
            <a:spLocks noGrp="1"/>
          </p:cNvSpPr>
          <p:nvPr>
            <p:ph type="body" sz="quarter" idx="13" hasCustomPrompt="1"/>
          </p:nvPr>
        </p:nvSpPr>
        <p:spPr>
          <a:xfrm>
            <a:off x="837571" y="3362602"/>
            <a:ext cx="3200075" cy="499888"/>
          </a:xfrm>
          <a:prstGeom prst="rect">
            <a:avLst/>
          </a:prstGeom>
        </p:spPr>
        <p:txBody>
          <a:bodyPr anchor="ctr"/>
          <a:lstStyle>
            <a:lvl1pPr marL="47997" indent="0" algn="l">
              <a:buNone/>
              <a:defRPr sz="2400" b="0" i="0">
                <a:solidFill>
                  <a:schemeClr val="accent3"/>
                </a:solidFill>
                <a:latin typeface="+mn-lt"/>
              </a:defRPr>
            </a:lvl1pPr>
          </a:lstStyle>
          <a:p>
            <a:r>
              <a:rPr lang="en-US" noProof="0"/>
              <a:t>Card title</a:t>
            </a:r>
          </a:p>
        </p:txBody>
      </p:sp>
      <p:sp>
        <p:nvSpPr>
          <p:cNvPr id="15" name="Espace réservé du texte 9">
            <a:extLst>
              <a:ext uri="{FF2B5EF4-FFF2-40B4-BE49-F238E27FC236}">
                <a16:creationId xmlns:a16="http://schemas.microsoft.com/office/drawing/2014/main" id="{5E150E27-9D6A-334A-ACBF-34C4D28E644A}"/>
              </a:ext>
            </a:extLst>
          </p:cNvPr>
          <p:cNvSpPr>
            <a:spLocks noGrp="1"/>
          </p:cNvSpPr>
          <p:nvPr>
            <p:ph type="body" sz="quarter" idx="15" hasCustomPrompt="1"/>
          </p:nvPr>
        </p:nvSpPr>
        <p:spPr>
          <a:xfrm>
            <a:off x="837571" y="3975047"/>
            <a:ext cx="3200075" cy="1254291"/>
          </a:xfrm>
          <a:prstGeom prst="rect">
            <a:avLst/>
          </a:prstGeom>
        </p:spPr>
        <p:txBody>
          <a:bodyPr>
            <a:normAutofit/>
          </a:bodyPr>
          <a:lstStyle>
            <a:lvl1pPr marL="47997" indent="0" algn="l">
              <a:buNone/>
              <a:defRPr sz="2000" b="0" i="0">
                <a:solidFill>
                  <a:schemeClr val="tx1"/>
                </a:solidFill>
                <a:latin typeface="+mn-lt"/>
              </a:defRPr>
            </a:lvl1pPr>
          </a:lstStyle>
          <a:p>
            <a:r>
              <a:rPr lang="en-US" noProof="0"/>
              <a:t>Description</a:t>
            </a:r>
          </a:p>
        </p:txBody>
      </p:sp>
      <p:sp>
        <p:nvSpPr>
          <p:cNvPr id="30" name="Titre 1">
            <a:extLst>
              <a:ext uri="{FF2B5EF4-FFF2-40B4-BE49-F238E27FC236}">
                <a16:creationId xmlns:a16="http://schemas.microsoft.com/office/drawing/2014/main" id="{EE17E938-3BDD-284B-A7A7-315D7708D8D0}"/>
              </a:ext>
            </a:extLst>
          </p:cNvPr>
          <p:cNvSpPr>
            <a:spLocks noGrp="1"/>
          </p:cNvSpPr>
          <p:nvPr>
            <p:ph type="title" hasCustomPrompt="1"/>
          </p:nvPr>
        </p:nvSpPr>
        <p:spPr>
          <a:xfrm>
            <a:off x="838200" y="1787733"/>
            <a:ext cx="10515600" cy="821711"/>
          </a:xfrm>
        </p:spPr>
        <p:txBody>
          <a:bodyPr anchor="t"/>
          <a:lstStyle>
            <a:lvl1pPr algn="l">
              <a:defRPr sz="4267" b="0" i="0">
                <a:solidFill>
                  <a:schemeClr val="tx1"/>
                </a:solidFill>
                <a:latin typeface="+mj-lt"/>
              </a:defRPr>
            </a:lvl1pPr>
          </a:lstStyle>
          <a:p>
            <a:r>
              <a:rPr lang="en-US" noProof="0"/>
              <a:t>3 Basic Columns</a:t>
            </a:r>
          </a:p>
        </p:txBody>
      </p:sp>
      <p:sp>
        <p:nvSpPr>
          <p:cNvPr id="47" name="Espace réservé du texte 9">
            <a:extLst>
              <a:ext uri="{FF2B5EF4-FFF2-40B4-BE49-F238E27FC236}">
                <a16:creationId xmlns:a16="http://schemas.microsoft.com/office/drawing/2014/main" id="{32A19EED-9D9B-4C4F-966A-50F14A256428}"/>
              </a:ext>
            </a:extLst>
          </p:cNvPr>
          <p:cNvSpPr>
            <a:spLocks noGrp="1"/>
          </p:cNvSpPr>
          <p:nvPr>
            <p:ph type="body" sz="quarter" idx="23" hasCustomPrompt="1"/>
          </p:nvPr>
        </p:nvSpPr>
        <p:spPr>
          <a:xfrm>
            <a:off x="4491261" y="3362602"/>
            <a:ext cx="3200075" cy="499888"/>
          </a:xfrm>
          <a:prstGeom prst="rect">
            <a:avLst/>
          </a:prstGeom>
        </p:spPr>
        <p:txBody>
          <a:bodyPr anchor="ctr"/>
          <a:lstStyle>
            <a:lvl1pPr marL="47997" indent="0" algn="l">
              <a:buNone/>
              <a:defRPr sz="2400" b="0" i="0">
                <a:solidFill>
                  <a:schemeClr val="accent3"/>
                </a:solidFill>
                <a:latin typeface="+mn-lt"/>
              </a:defRPr>
            </a:lvl1pPr>
          </a:lstStyle>
          <a:p>
            <a:r>
              <a:rPr lang="en-US" noProof="0"/>
              <a:t>Card title</a:t>
            </a:r>
          </a:p>
        </p:txBody>
      </p:sp>
      <p:sp>
        <p:nvSpPr>
          <p:cNvPr id="48" name="Espace réservé du texte 9">
            <a:extLst>
              <a:ext uri="{FF2B5EF4-FFF2-40B4-BE49-F238E27FC236}">
                <a16:creationId xmlns:a16="http://schemas.microsoft.com/office/drawing/2014/main" id="{7731C2B9-BD17-E643-86A0-B244F7ED1688}"/>
              </a:ext>
            </a:extLst>
          </p:cNvPr>
          <p:cNvSpPr>
            <a:spLocks noGrp="1"/>
          </p:cNvSpPr>
          <p:nvPr>
            <p:ph type="body" sz="quarter" idx="24" hasCustomPrompt="1"/>
          </p:nvPr>
        </p:nvSpPr>
        <p:spPr>
          <a:xfrm>
            <a:off x="4491261" y="3975047"/>
            <a:ext cx="3200075" cy="1254291"/>
          </a:xfrm>
          <a:prstGeom prst="rect">
            <a:avLst/>
          </a:prstGeom>
        </p:spPr>
        <p:txBody>
          <a:bodyPr>
            <a:normAutofit/>
          </a:bodyPr>
          <a:lstStyle>
            <a:lvl1pPr marL="47997" indent="0" algn="l">
              <a:buNone/>
              <a:defRPr sz="2000" b="0" i="0">
                <a:solidFill>
                  <a:schemeClr val="tx1"/>
                </a:solidFill>
                <a:latin typeface="+mn-lt"/>
              </a:defRPr>
            </a:lvl1pPr>
          </a:lstStyle>
          <a:p>
            <a:r>
              <a:rPr lang="en-US" noProof="0"/>
              <a:t>Description</a:t>
            </a:r>
          </a:p>
        </p:txBody>
      </p:sp>
      <p:sp>
        <p:nvSpPr>
          <p:cNvPr id="52" name="Espace réservé du texte 9">
            <a:extLst>
              <a:ext uri="{FF2B5EF4-FFF2-40B4-BE49-F238E27FC236}">
                <a16:creationId xmlns:a16="http://schemas.microsoft.com/office/drawing/2014/main" id="{B51ACF91-501F-CC46-960E-C79FE555542E}"/>
              </a:ext>
            </a:extLst>
          </p:cNvPr>
          <p:cNvSpPr>
            <a:spLocks noGrp="1"/>
          </p:cNvSpPr>
          <p:nvPr>
            <p:ph type="body" sz="quarter" idx="25" hasCustomPrompt="1"/>
          </p:nvPr>
        </p:nvSpPr>
        <p:spPr>
          <a:xfrm>
            <a:off x="8144951" y="3362602"/>
            <a:ext cx="3200076" cy="499888"/>
          </a:xfrm>
          <a:prstGeom prst="rect">
            <a:avLst/>
          </a:prstGeom>
        </p:spPr>
        <p:txBody>
          <a:bodyPr anchor="ctr"/>
          <a:lstStyle>
            <a:lvl1pPr marL="47997" indent="0" algn="l">
              <a:buNone/>
              <a:defRPr sz="2400" b="0" i="0">
                <a:solidFill>
                  <a:schemeClr val="accent3"/>
                </a:solidFill>
                <a:latin typeface="+mn-lt"/>
              </a:defRPr>
            </a:lvl1pPr>
          </a:lstStyle>
          <a:p>
            <a:r>
              <a:rPr lang="en-US" noProof="0"/>
              <a:t>Card title</a:t>
            </a:r>
          </a:p>
        </p:txBody>
      </p:sp>
      <p:sp>
        <p:nvSpPr>
          <p:cNvPr id="53" name="Espace réservé du texte 9">
            <a:extLst>
              <a:ext uri="{FF2B5EF4-FFF2-40B4-BE49-F238E27FC236}">
                <a16:creationId xmlns:a16="http://schemas.microsoft.com/office/drawing/2014/main" id="{94465382-9252-E841-A8DD-AFDA7492464D}"/>
              </a:ext>
            </a:extLst>
          </p:cNvPr>
          <p:cNvSpPr>
            <a:spLocks noGrp="1"/>
          </p:cNvSpPr>
          <p:nvPr>
            <p:ph type="body" sz="quarter" idx="26" hasCustomPrompt="1"/>
          </p:nvPr>
        </p:nvSpPr>
        <p:spPr>
          <a:xfrm>
            <a:off x="8144951" y="3975047"/>
            <a:ext cx="3200076" cy="1254291"/>
          </a:xfrm>
          <a:prstGeom prst="rect">
            <a:avLst/>
          </a:prstGeom>
        </p:spPr>
        <p:txBody>
          <a:bodyPr>
            <a:normAutofit/>
          </a:bodyPr>
          <a:lstStyle>
            <a:lvl1pPr marL="47997" indent="0" algn="l">
              <a:buNone/>
              <a:defRPr sz="2000" b="0" i="0">
                <a:solidFill>
                  <a:schemeClr val="tx1"/>
                </a:solidFill>
                <a:latin typeface="+mn-lt"/>
              </a:defRPr>
            </a:lvl1pPr>
          </a:lstStyle>
          <a:p>
            <a:r>
              <a:rPr lang="en-US" noProof="0"/>
              <a:t>Description</a:t>
            </a:r>
          </a:p>
        </p:txBody>
      </p:sp>
      <p:sp>
        <p:nvSpPr>
          <p:cNvPr id="3" name="Espace réservé du texte 2">
            <a:extLst>
              <a:ext uri="{FF2B5EF4-FFF2-40B4-BE49-F238E27FC236}">
                <a16:creationId xmlns:a16="http://schemas.microsoft.com/office/drawing/2014/main" id="{DFCA909D-E5ED-EB40-B791-28590759420B}"/>
              </a:ext>
            </a:extLst>
          </p:cNvPr>
          <p:cNvSpPr>
            <a:spLocks noGrp="1"/>
          </p:cNvSpPr>
          <p:nvPr>
            <p:ph type="body" sz="quarter" idx="27" hasCustomPrompt="1"/>
          </p:nvPr>
        </p:nvSpPr>
        <p:spPr>
          <a:xfrm>
            <a:off x="837571" y="1446264"/>
            <a:ext cx="10515600" cy="235169"/>
          </a:xfrm>
        </p:spPr>
        <p:txBody>
          <a:bodyPr/>
          <a:lstStyle>
            <a:lvl1pPr marL="0" indent="0">
              <a:buNone/>
              <a:defRPr sz="1600" b="1" i="0" spc="600">
                <a:solidFill>
                  <a:schemeClr val="tx2"/>
                </a:solidFill>
                <a:latin typeface="Calibri" panose="020F0502020204030204" pitchFamily="34" charset="0"/>
                <a:cs typeface="Calibri" panose="020F0502020204030204" pitchFamily="34" charset="0"/>
              </a:defRPr>
            </a:lvl1pPr>
          </a:lstStyle>
          <a:p>
            <a:r>
              <a:rPr lang="en-US"/>
              <a:t>SUBTITLE</a:t>
            </a:r>
          </a:p>
        </p:txBody>
      </p:sp>
      <p:sp>
        <p:nvSpPr>
          <p:cNvPr id="2" name="TextBox 1">
            <a:extLst>
              <a:ext uri="{FF2B5EF4-FFF2-40B4-BE49-F238E27FC236}">
                <a16:creationId xmlns:a16="http://schemas.microsoft.com/office/drawing/2014/main" id="{C45D9401-A272-2B23-BE1B-7D93CF6E265B}"/>
              </a:ext>
            </a:extLst>
          </p:cNvPr>
          <p:cNvSpPr txBox="1"/>
          <p:nvPr userDrawn="1"/>
        </p:nvSpPr>
        <p:spPr>
          <a:xfrm>
            <a:off x="8877300" y="6463686"/>
            <a:ext cx="1890943" cy="369332"/>
          </a:xfrm>
          <a:prstGeom prst="rect">
            <a:avLst/>
          </a:prstGeom>
          <a:noFill/>
        </p:spPr>
        <p:txBody>
          <a:bodyPr wrap="square" rtlCol="0">
            <a:spAutoFit/>
          </a:bodyPr>
          <a:lstStyle/>
          <a:p>
            <a:r>
              <a:rPr lang="fr-CH" dirty="0" err="1">
                <a:solidFill>
                  <a:schemeClr val="accent3"/>
                </a:solidFill>
              </a:rPr>
              <a:t>Confidential</a:t>
            </a:r>
            <a:endParaRPr lang="en-GB" dirty="0">
              <a:solidFill>
                <a:schemeClr val="accent3"/>
              </a:solidFill>
            </a:endParaRPr>
          </a:p>
        </p:txBody>
      </p:sp>
    </p:spTree>
    <p:extLst>
      <p:ext uri="{BB962C8B-B14F-4D97-AF65-F5344CB8AC3E}">
        <p14:creationId xmlns:p14="http://schemas.microsoft.com/office/powerpoint/2010/main" val="2540417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Basic Columns">
    <p:spTree>
      <p:nvGrpSpPr>
        <p:cNvPr id="1" name=""/>
        <p:cNvGrpSpPr/>
        <p:nvPr/>
      </p:nvGrpSpPr>
      <p:grpSpPr>
        <a:xfrm>
          <a:off x="0" y="0"/>
          <a:ext cx="0" cy="0"/>
          <a:chOff x="0" y="0"/>
          <a:chExt cx="0" cy="0"/>
        </a:xfrm>
      </p:grpSpPr>
      <p:sp>
        <p:nvSpPr>
          <p:cNvPr id="5" name="Titre 60">
            <a:extLst>
              <a:ext uri="{FF2B5EF4-FFF2-40B4-BE49-F238E27FC236}">
                <a16:creationId xmlns:a16="http://schemas.microsoft.com/office/drawing/2014/main" id="{FB459E5A-84CE-C24C-A37F-B5850E89476E}"/>
              </a:ext>
            </a:extLst>
          </p:cNvPr>
          <p:cNvSpPr>
            <a:spLocks noGrp="1"/>
          </p:cNvSpPr>
          <p:nvPr>
            <p:ph type="title" hasCustomPrompt="1"/>
          </p:nvPr>
        </p:nvSpPr>
        <p:spPr>
          <a:xfrm>
            <a:off x="845067" y="922136"/>
            <a:ext cx="10507976" cy="656591"/>
          </a:xfrm>
        </p:spPr>
        <p:txBody>
          <a:bodyPr/>
          <a:lstStyle>
            <a:lvl1pPr algn="l">
              <a:defRPr b="0" i="0">
                <a:solidFill>
                  <a:schemeClr val="tx1"/>
                </a:solidFill>
                <a:latin typeface="+mj-lt"/>
              </a:defRPr>
            </a:lvl1pPr>
          </a:lstStyle>
          <a:p>
            <a:r>
              <a:rPr lang="en-US"/>
              <a:t>4 Basic Columns</a:t>
            </a:r>
          </a:p>
        </p:txBody>
      </p:sp>
      <p:sp>
        <p:nvSpPr>
          <p:cNvPr id="36" name="Espace réservé du contenu 35">
            <a:extLst>
              <a:ext uri="{FF2B5EF4-FFF2-40B4-BE49-F238E27FC236}">
                <a16:creationId xmlns:a16="http://schemas.microsoft.com/office/drawing/2014/main" id="{B4036B15-F5F1-C84E-9F9D-8C777DA8BD05}"/>
              </a:ext>
            </a:extLst>
          </p:cNvPr>
          <p:cNvSpPr>
            <a:spLocks noGrp="1"/>
          </p:cNvSpPr>
          <p:nvPr>
            <p:ph sz="quarter" idx="14" hasCustomPrompt="1"/>
          </p:nvPr>
        </p:nvSpPr>
        <p:spPr>
          <a:xfrm>
            <a:off x="844449" y="1703159"/>
            <a:ext cx="10509352" cy="581361"/>
          </a:xfrm>
        </p:spPr>
        <p:txBody>
          <a:bodyPr/>
          <a:lstStyle>
            <a:lvl1pPr marL="0" indent="0" algn="l">
              <a:buNone/>
              <a:defRPr sz="2000" b="0" i="0">
                <a:solidFill>
                  <a:schemeClr val="tx1"/>
                </a:solidFill>
                <a:latin typeface="+mn-lt"/>
              </a:defRPr>
            </a:lvl1pPr>
          </a:lstStyle>
          <a:p>
            <a:r>
              <a:rPr lang="en-US"/>
              <a:t>Intro text</a:t>
            </a:r>
          </a:p>
        </p:txBody>
      </p:sp>
      <p:sp>
        <p:nvSpPr>
          <p:cNvPr id="42" name="Espace réservé du contenu 41">
            <a:extLst>
              <a:ext uri="{FF2B5EF4-FFF2-40B4-BE49-F238E27FC236}">
                <a16:creationId xmlns:a16="http://schemas.microsoft.com/office/drawing/2014/main" id="{5E0F829C-F7D1-7649-B5D4-377B7CD74F9E}"/>
              </a:ext>
            </a:extLst>
          </p:cNvPr>
          <p:cNvSpPr>
            <a:spLocks noGrp="1"/>
          </p:cNvSpPr>
          <p:nvPr>
            <p:ph sz="quarter" idx="15" hasCustomPrompt="1"/>
          </p:nvPr>
        </p:nvSpPr>
        <p:spPr>
          <a:xfrm>
            <a:off x="845067" y="2834701"/>
            <a:ext cx="2386835" cy="694267"/>
          </a:xfrm>
        </p:spPr>
        <p:txBody>
          <a:bodyPr anchor="b"/>
          <a:lstStyle>
            <a:lvl1pPr marL="0" indent="0">
              <a:buNone/>
              <a:defRPr sz="2667" b="0" i="0">
                <a:solidFill>
                  <a:schemeClr val="accent3"/>
                </a:solidFill>
                <a:latin typeface="+mn-lt"/>
              </a:defRPr>
            </a:lvl1pPr>
          </a:lstStyle>
          <a:p>
            <a:r>
              <a:rPr lang="en-US" noProof="0"/>
              <a:t>Card title</a:t>
            </a:r>
          </a:p>
        </p:txBody>
      </p:sp>
      <p:sp>
        <p:nvSpPr>
          <p:cNvPr id="43" name="Espace réservé du contenu 41">
            <a:extLst>
              <a:ext uri="{FF2B5EF4-FFF2-40B4-BE49-F238E27FC236}">
                <a16:creationId xmlns:a16="http://schemas.microsoft.com/office/drawing/2014/main" id="{E8A5D8DD-2006-CC4E-BA87-A077A1346087}"/>
              </a:ext>
            </a:extLst>
          </p:cNvPr>
          <p:cNvSpPr>
            <a:spLocks noGrp="1"/>
          </p:cNvSpPr>
          <p:nvPr>
            <p:ph sz="quarter" idx="16" hasCustomPrompt="1"/>
          </p:nvPr>
        </p:nvSpPr>
        <p:spPr>
          <a:xfrm>
            <a:off x="845067" y="3636843"/>
            <a:ext cx="2386835" cy="2161792"/>
          </a:xfrm>
        </p:spPr>
        <p:txBody>
          <a:bodyPr anchor="t"/>
          <a:lstStyle>
            <a:lvl1pPr marL="0" indent="0">
              <a:buNone/>
              <a:defRPr sz="1800" b="0" i="0">
                <a:solidFill>
                  <a:schemeClr val="tx1"/>
                </a:solidFill>
                <a:latin typeface="+mn-lt"/>
              </a:defRPr>
            </a:lvl1pPr>
          </a:lstStyle>
          <a:p>
            <a:r>
              <a:rPr lang="en-US" noProof="0"/>
              <a:t>Card content</a:t>
            </a:r>
          </a:p>
        </p:txBody>
      </p:sp>
      <p:sp>
        <p:nvSpPr>
          <p:cNvPr id="49" name="Espace réservé du contenu 41">
            <a:extLst>
              <a:ext uri="{FF2B5EF4-FFF2-40B4-BE49-F238E27FC236}">
                <a16:creationId xmlns:a16="http://schemas.microsoft.com/office/drawing/2014/main" id="{80B01D33-DD78-8C4F-8D3A-107D14022F00}"/>
              </a:ext>
            </a:extLst>
          </p:cNvPr>
          <p:cNvSpPr>
            <a:spLocks noGrp="1"/>
          </p:cNvSpPr>
          <p:nvPr>
            <p:ph sz="quarter" idx="18" hasCustomPrompt="1"/>
          </p:nvPr>
        </p:nvSpPr>
        <p:spPr>
          <a:xfrm>
            <a:off x="3545501" y="2834701"/>
            <a:ext cx="2386835" cy="694267"/>
          </a:xfrm>
        </p:spPr>
        <p:txBody>
          <a:bodyPr anchor="b"/>
          <a:lstStyle>
            <a:lvl1pPr marL="0" indent="0">
              <a:buNone/>
              <a:defRPr sz="2667" b="0" i="0">
                <a:solidFill>
                  <a:schemeClr val="accent3"/>
                </a:solidFill>
                <a:latin typeface="+mn-lt"/>
              </a:defRPr>
            </a:lvl1pPr>
          </a:lstStyle>
          <a:p>
            <a:r>
              <a:rPr lang="en-US" noProof="0"/>
              <a:t>Card title</a:t>
            </a:r>
          </a:p>
        </p:txBody>
      </p:sp>
      <p:sp>
        <p:nvSpPr>
          <p:cNvPr id="50" name="Espace réservé du contenu 41">
            <a:extLst>
              <a:ext uri="{FF2B5EF4-FFF2-40B4-BE49-F238E27FC236}">
                <a16:creationId xmlns:a16="http://schemas.microsoft.com/office/drawing/2014/main" id="{5F7FAA26-A54F-DF4F-B66C-11DCC18227D2}"/>
              </a:ext>
            </a:extLst>
          </p:cNvPr>
          <p:cNvSpPr>
            <a:spLocks noGrp="1"/>
          </p:cNvSpPr>
          <p:nvPr>
            <p:ph sz="quarter" idx="19" hasCustomPrompt="1"/>
          </p:nvPr>
        </p:nvSpPr>
        <p:spPr>
          <a:xfrm>
            <a:off x="3552366" y="3636843"/>
            <a:ext cx="2386835" cy="2161792"/>
          </a:xfrm>
        </p:spPr>
        <p:txBody>
          <a:bodyPr anchor="t"/>
          <a:lstStyle>
            <a:lvl1pPr marL="0" indent="0">
              <a:buNone/>
              <a:defRPr sz="1800" b="0" i="0">
                <a:solidFill>
                  <a:schemeClr val="tx1"/>
                </a:solidFill>
                <a:latin typeface="+mn-lt"/>
              </a:defRPr>
            </a:lvl1pPr>
          </a:lstStyle>
          <a:p>
            <a:r>
              <a:rPr lang="en-US" noProof="0"/>
              <a:t>Card content</a:t>
            </a:r>
          </a:p>
        </p:txBody>
      </p:sp>
      <p:sp>
        <p:nvSpPr>
          <p:cNvPr id="56" name="Espace réservé du contenu 41">
            <a:extLst>
              <a:ext uri="{FF2B5EF4-FFF2-40B4-BE49-F238E27FC236}">
                <a16:creationId xmlns:a16="http://schemas.microsoft.com/office/drawing/2014/main" id="{908F264C-39EB-544D-B002-E752971EED39}"/>
              </a:ext>
            </a:extLst>
          </p:cNvPr>
          <p:cNvSpPr>
            <a:spLocks noGrp="1"/>
          </p:cNvSpPr>
          <p:nvPr>
            <p:ph sz="quarter" idx="21" hasCustomPrompt="1"/>
          </p:nvPr>
        </p:nvSpPr>
        <p:spPr>
          <a:xfrm>
            <a:off x="6259665" y="2834701"/>
            <a:ext cx="2386835" cy="694267"/>
          </a:xfrm>
        </p:spPr>
        <p:txBody>
          <a:bodyPr anchor="b"/>
          <a:lstStyle>
            <a:lvl1pPr marL="0" indent="0">
              <a:buNone/>
              <a:defRPr sz="2667" b="0" i="0">
                <a:solidFill>
                  <a:schemeClr val="accent3"/>
                </a:solidFill>
                <a:latin typeface="+mn-lt"/>
              </a:defRPr>
            </a:lvl1pPr>
          </a:lstStyle>
          <a:p>
            <a:r>
              <a:rPr lang="en-US" noProof="0"/>
              <a:t>Card title</a:t>
            </a:r>
          </a:p>
        </p:txBody>
      </p:sp>
      <p:sp>
        <p:nvSpPr>
          <p:cNvPr id="57" name="Espace réservé du contenu 41">
            <a:extLst>
              <a:ext uri="{FF2B5EF4-FFF2-40B4-BE49-F238E27FC236}">
                <a16:creationId xmlns:a16="http://schemas.microsoft.com/office/drawing/2014/main" id="{B28F3DD3-59C1-2540-B8BE-9567B647C371}"/>
              </a:ext>
            </a:extLst>
          </p:cNvPr>
          <p:cNvSpPr>
            <a:spLocks noGrp="1"/>
          </p:cNvSpPr>
          <p:nvPr>
            <p:ph sz="quarter" idx="22" hasCustomPrompt="1"/>
          </p:nvPr>
        </p:nvSpPr>
        <p:spPr>
          <a:xfrm>
            <a:off x="6259665" y="3636843"/>
            <a:ext cx="2386835" cy="2161792"/>
          </a:xfrm>
        </p:spPr>
        <p:txBody>
          <a:bodyPr anchor="t"/>
          <a:lstStyle>
            <a:lvl1pPr marL="0" indent="0">
              <a:buNone/>
              <a:defRPr sz="1800" b="0" i="0">
                <a:solidFill>
                  <a:schemeClr val="tx1"/>
                </a:solidFill>
                <a:latin typeface="+mn-lt"/>
              </a:defRPr>
            </a:lvl1pPr>
          </a:lstStyle>
          <a:p>
            <a:r>
              <a:rPr lang="en-US" noProof="0"/>
              <a:t>Card content</a:t>
            </a:r>
          </a:p>
        </p:txBody>
      </p:sp>
      <p:sp>
        <p:nvSpPr>
          <p:cNvPr id="63" name="Espace réservé du contenu 41">
            <a:extLst>
              <a:ext uri="{FF2B5EF4-FFF2-40B4-BE49-F238E27FC236}">
                <a16:creationId xmlns:a16="http://schemas.microsoft.com/office/drawing/2014/main" id="{8B0C4113-32B8-5641-87D7-2F85546E1DB1}"/>
              </a:ext>
            </a:extLst>
          </p:cNvPr>
          <p:cNvSpPr>
            <a:spLocks noGrp="1"/>
          </p:cNvSpPr>
          <p:nvPr>
            <p:ph sz="quarter" idx="24" hasCustomPrompt="1"/>
          </p:nvPr>
        </p:nvSpPr>
        <p:spPr>
          <a:xfrm>
            <a:off x="8966964" y="2834701"/>
            <a:ext cx="2386835" cy="694267"/>
          </a:xfrm>
        </p:spPr>
        <p:txBody>
          <a:bodyPr anchor="b"/>
          <a:lstStyle>
            <a:lvl1pPr marL="0" indent="0">
              <a:buNone/>
              <a:defRPr sz="2667" b="0" i="0">
                <a:solidFill>
                  <a:schemeClr val="accent3"/>
                </a:solidFill>
                <a:latin typeface="+mn-lt"/>
              </a:defRPr>
            </a:lvl1pPr>
          </a:lstStyle>
          <a:p>
            <a:r>
              <a:rPr lang="en-US" noProof="0"/>
              <a:t>Card title</a:t>
            </a:r>
          </a:p>
        </p:txBody>
      </p:sp>
      <p:sp>
        <p:nvSpPr>
          <p:cNvPr id="64" name="Espace réservé du contenu 41">
            <a:extLst>
              <a:ext uri="{FF2B5EF4-FFF2-40B4-BE49-F238E27FC236}">
                <a16:creationId xmlns:a16="http://schemas.microsoft.com/office/drawing/2014/main" id="{AA678707-E5BF-6B4B-8DD1-B1C294D112B0}"/>
              </a:ext>
            </a:extLst>
          </p:cNvPr>
          <p:cNvSpPr>
            <a:spLocks noGrp="1"/>
          </p:cNvSpPr>
          <p:nvPr>
            <p:ph sz="quarter" idx="25" hasCustomPrompt="1"/>
          </p:nvPr>
        </p:nvSpPr>
        <p:spPr>
          <a:xfrm>
            <a:off x="8966964" y="3636843"/>
            <a:ext cx="2386835" cy="2161792"/>
          </a:xfrm>
        </p:spPr>
        <p:txBody>
          <a:bodyPr anchor="t"/>
          <a:lstStyle>
            <a:lvl1pPr marL="0" indent="0">
              <a:buNone/>
              <a:defRPr sz="1800" b="0" i="0">
                <a:solidFill>
                  <a:schemeClr val="tx1"/>
                </a:solidFill>
                <a:latin typeface="+mn-lt"/>
              </a:defRPr>
            </a:lvl1pPr>
          </a:lstStyle>
          <a:p>
            <a:r>
              <a:rPr lang="en-US" noProof="0"/>
              <a:t>Card content</a:t>
            </a:r>
          </a:p>
        </p:txBody>
      </p:sp>
      <p:sp>
        <p:nvSpPr>
          <p:cNvPr id="29" name="Espace réservé du texte 5">
            <a:extLst>
              <a:ext uri="{FF2B5EF4-FFF2-40B4-BE49-F238E27FC236}">
                <a16:creationId xmlns:a16="http://schemas.microsoft.com/office/drawing/2014/main" id="{93170D72-C747-9340-9791-2D3BFD786A09}"/>
              </a:ext>
            </a:extLst>
          </p:cNvPr>
          <p:cNvSpPr>
            <a:spLocks noGrp="1"/>
          </p:cNvSpPr>
          <p:nvPr>
            <p:ph type="body" sz="quarter" idx="26" hasCustomPrompt="1"/>
          </p:nvPr>
        </p:nvSpPr>
        <p:spPr>
          <a:xfrm>
            <a:off x="838957" y="643794"/>
            <a:ext cx="10507976" cy="202790"/>
          </a:xfrm>
          <a:prstGeom prst="rect">
            <a:avLst/>
          </a:prstGeom>
        </p:spPr>
        <p:txBody>
          <a:bodyPr/>
          <a:lstStyle>
            <a:lvl1pPr marL="47997" indent="0" algn="l">
              <a:buNone/>
              <a:defRPr sz="1600" b="1" i="0" spc="600">
                <a:solidFill>
                  <a:schemeClr val="tx2"/>
                </a:solidFill>
                <a:latin typeface="Calibri" panose="020F0502020204030204" pitchFamily="34" charset="0"/>
                <a:cs typeface="Calibri" panose="020F0502020204030204" pitchFamily="34" charset="0"/>
              </a:defRPr>
            </a:lvl1pPr>
          </a:lstStyle>
          <a:p>
            <a:r>
              <a:rPr lang="en-US" noProof="0"/>
              <a:t>SUBTITLE</a:t>
            </a:r>
          </a:p>
        </p:txBody>
      </p:sp>
      <p:sp>
        <p:nvSpPr>
          <p:cNvPr id="2" name="TextBox 1">
            <a:extLst>
              <a:ext uri="{FF2B5EF4-FFF2-40B4-BE49-F238E27FC236}">
                <a16:creationId xmlns:a16="http://schemas.microsoft.com/office/drawing/2014/main" id="{54BEB545-E7FD-A569-9015-89C9CDBDD040}"/>
              </a:ext>
            </a:extLst>
          </p:cNvPr>
          <p:cNvSpPr txBox="1"/>
          <p:nvPr userDrawn="1"/>
        </p:nvSpPr>
        <p:spPr>
          <a:xfrm>
            <a:off x="8877300" y="6463686"/>
            <a:ext cx="1890943" cy="369332"/>
          </a:xfrm>
          <a:prstGeom prst="rect">
            <a:avLst/>
          </a:prstGeom>
          <a:noFill/>
        </p:spPr>
        <p:txBody>
          <a:bodyPr wrap="square" rtlCol="0">
            <a:spAutoFit/>
          </a:bodyPr>
          <a:lstStyle/>
          <a:p>
            <a:r>
              <a:rPr lang="fr-CH" dirty="0" err="1">
                <a:solidFill>
                  <a:schemeClr val="accent3"/>
                </a:solidFill>
              </a:rPr>
              <a:t>Confidential</a:t>
            </a:r>
            <a:endParaRPr lang="en-GB" dirty="0">
              <a:solidFill>
                <a:schemeClr val="accent3"/>
              </a:solidFill>
            </a:endParaRPr>
          </a:p>
        </p:txBody>
      </p:sp>
    </p:spTree>
    <p:extLst>
      <p:ext uri="{BB962C8B-B14F-4D97-AF65-F5344CB8AC3E}">
        <p14:creationId xmlns:p14="http://schemas.microsoft.com/office/powerpoint/2010/main" val="3125637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 Blocks">
    <p:spTree>
      <p:nvGrpSpPr>
        <p:cNvPr id="1" name=""/>
        <p:cNvGrpSpPr/>
        <p:nvPr/>
      </p:nvGrpSpPr>
      <p:grpSpPr>
        <a:xfrm>
          <a:off x="0" y="0"/>
          <a:ext cx="0" cy="0"/>
          <a:chOff x="0" y="0"/>
          <a:chExt cx="0" cy="0"/>
        </a:xfrm>
      </p:grpSpPr>
      <p:sp>
        <p:nvSpPr>
          <p:cNvPr id="3" name="Espace réservé du texte 9">
            <a:extLst>
              <a:ext uri="{FF2B5EF4-FFF2-40B4-BE49-F238E27FC236}">
                <a16:creationId xmlns:a16="http://schemas.microsoft.com/office/drawing/2014/main" id="{E2DE6C3E-002A-0A46-A0C3-939D671EAEB7}"/>
              </a:ext>
            </a:extLst>
          </p:cNvPr>
          <p:cNvSpPr>
            <a:spLocks noGrp="1"/>
          </p:cNvSpPr>
          <p:nvPr>
            <p:ph type="body" sz="quarter" idx="13" hasCustomPrompt="1"/>
          </p:nvPr>
        </p:nvSpPr>
        <p:spPr>
          <a:xfrm>
            <a:off x="838197" y="2318709"/>
            <a:ext cx="4924950" cy="719949"/>
          </a:xfrm>
          <a:prstGeom prst="rect">
            <a:avLst/>
          </a:prstGeom>
        </p:spPr>
        <p:txBody>
          <a:bodyPr/>
          <a:lstStyle>
            <a:lvl1pPr marL="47997" marR="0" indent="0" algn="l" defTabSz="1219140" rtl="0" eaLnBrk="1" fontAlgn="base" latinLnBrk="0" hangingPunct="1">
              <a:lnSpc>
                <a:spcPct val="100000"/>
              </a:lnSpc>
              <a:spcBef>
                <a:spcPct val="20000"/>
              </a:spcBef>
              <a:spcAft>
                <a:spcPct val="0"/>
              </a:spcAft>
              <a:buClr>
                <a:srgbClr val="003072"/>
              </a:buClr>
              <a:buSzPct val="70000"/>
              <a:buFontTx/>
              <a:buNone/>
              <a:tabLst/>
              <a:defRPr sz="2000" b="0" i="0">
                <a:solidFill>
                  <a:schemeClr val="tx1"/>
                </a:solidFill>
                <a:latin typeface="+mn-lt"/>
              </a:defRPr>
            </a:lvl1pPr>
          </a:lstStyle>
          <a:p>
            <a:pPr marL="47997" marR="0" lvl="0" indent="0" algn="l" defTabSz="1219140" rtl="0" eaLnBrk="1" fontAlgn="base" latinLnBrk="0" hangingPunct="1">
              <a:lnSpc>
                <a:spcPct val="100000"/>
              </a:lnSpc>
              <a:spcBef>
                <a:spcPct val="20000"/>
              </a:spcBef>
              <a:spcAft>
                <a:spcPct val="0"/>
              </a:spcAft>
              <a:buClr>
                <a:srgbClr val="003072"/>
              </a:buClr>
              <a:buSzPct val="70000"/>
              <a:buFontTx/>
              <a:buNone/>
              <a:tabLst/>
              <a:defRPr/>
            </a:pPr>
            <a:r>
              <a:rPr lang="en-US" noProof="0"/>
              <a:t>Feature description</a:t>
            </a:r>
          </a:p>
        </p:txBody>
      </p:sp>
      <p:sp>
        <p:nvSpPr>
          <p:cNvPr id="4" name="Espace réservé du texte 9">
            <a:extLst>
              <a:ext uri="{FF2B5EF4-FFF2-40B4-BE49-F238E27FC236}">
                <a16:creationId xmlns:a16="http://schemas.microsoft.com/office/drawing/2014/main" id="{FBF7AC01-4653-524F-B6C3-D7A93D4FCD2E}"/>
              </a:ext>
            </a:extLst>
          </p:cNvPr>
          <p:cNvSpPr>
            <a:spLocks noGrp="1"/>
          </p:cNvSpPr>
          <p:nvPr>
            <p:ph type="body" sz="quarter" idx="14" hasCustomPrompt="1"/>
          </p:nvPr>
        </p:nvSpPr>
        <p:spPr>
          <a:xfrm>
            <a:off x="838199" y="1887750"/>
            <a:ext cx="4924952" cy="361631"/>
          </a:xfrm>
          <a:prstGeom prst="rect">
            <a:avLst/>
          </a:prstGeom>
        </p:spPr>
        <p:txBody>
          <a:bodyPr/>
          <a:lstStyle>
            <a:lvl1pPr marL="47997" indent="0" algn="l">
              <a:buNone/>
              <a:defRPr sz="2400" b="0" i="0">
                <a:solidFill>
                  <a:schemeClr val="accent3"/>
                </a:solidFill>
                <a:latin typeface="Calibri Light" panose="020F0302020204030204" pitchFamily="34" charset="0"/>
              </a:defRPr>
            </a:lvl1pPr>
          </a:lstStyle>
          <a:p>
            <a:r>
              <a:rPr lang="en-US" noProof="0"/>
              <a:t>Benefit</a:t>
            </a:r>
          </a:p>
        </p:txBody>
      </p:sp>
      <p:sp>
        <p:nvSpPr>
          <p:cNvPr id="5" name="Espace réservé du texte 9">
            <a:extLst>
              <a:ext uri="{FF2B5EF4-FFF2-40B4-BE49-F238E27FC236}">
                <a16:creationId xmlns:a16="http://schemas.microsoft.com/office/drawing/2014/main" id="{E262AE0E-9575-EA40-834E-34256E62CD3C}"/>
              </a:ext>
            </a:extLst>
          </p:cNvPr>
          <p:cNvSpPr>
            <a:spLocks noGrp="1"/>
          </p:cNvSpPr>
          <p:nvPr>
            <p:ph type="body" sz="quarter" idx="17" hasCustomPrompt="1"/>
          </p:nvPr>
        </p:nvSpPr>
        <p:spPr>
          <a:xfrm>
            <a:off x="838200" y="3896530"/>
            <a:ext cx="4924950" cy="719949"/>
          </a:xfrm>
          <a:prstGeom prst="rect">
            <a:avLst/>
          </a:prstGeom>
        </p:spPr>
        <p:txBody>
          <a:bodyPr/>
          <a:lstStyle>
            <a:lvl1pPr marL="47997" marR="0" indent="0" algn="l" defTabSz="1219140" rtl="0" eaLnBrk="1" fontAlgn="base" latinLnBrk="0" hangingPunct="1">
              <a:lnSpc>
                <a:spcPct val="100000"/>
              </a:lnSpc>
              <a:spcBef>
                <a:spcPct val="20000"/>
              </a:spcBef>
              <a:spcAft>
                <a:spcPct val="0"/>
              </a:spcAft>
              <a:buClr>
                <a:srgbClr val="003072"/>
              </a:buClr>
              <a:buSzPct val="70000"/>
              <a:buFontTx/>
              <a:buNone/>
              <a:tabLst/>
              <a:defRPr sz="2000" b="0" i="0">
                <a:solidFill>
                  <a:schemeClr val="tx1"/>
                </a:solidFill>
                <a:latin typeface="+mn-lt"/>
              </a:defRPr>
            </a:lvl1pPr>
          </a:lstStyle>
          <a:p>
            <a:pPr marL="47997" marR="0" lvl="0" indent="0" algn="l" defTabSz="1219140" rtl="0" eaLnBrk="1" fontAlgn="base" latinLnBrk="0" hangingPunct="1">
              <a:lnSpc>
                <a:spcPct val="100000"/>
              </a:lnSpc>
              <a:spcBef>
                <a:spcPct val="20000"/>
              </a:spcBef>
              <a:spcAft>
                <a:spcPct val="0"/>
              </a:spcAft>
              <a:buClr>
                <a:srgbClr val="003072"/>
              </a:buClr>
              <a:buSzPct val="70000"/>
              <a:buFontTx/>
              <a:buNone/>
              <a:tabLst/>
              <a:defRPr/>
            </a:pPr>
            <a:r>
              <a:rPr lang="en-US" noProof="0"/>
              <a:t>Feature description</a:t>
            </a:r>
          </a:p>
        </p:txBody>
      </p:sp>
      <p:sp>
        <p:nvSpPr>
          <p:cNvPr id="6" name="Espace réservé du texte 9">
            <a:extLst>
              <a:ext uri="{FF2B5EF4-FFF2-40B4-BE49-F238E27FC236}">
                <a16:creationId xmlns:a16="http://schemas.microsoft.com/office/drawing/2014/main" id="{836BC637-D4BA-B64E-B2E6-91D57DE7149C}"/>
              </a:ext>
            </a:extLst>
          </p:cNvPr>
          <p:cNvSpPr>
            <a:spLocks noGrp="1"/>
          </p:cNvSpPr>
          <p:nvPr>
            <p:ph type="body" sz="quarter" idx="18" hasCustomPrompt="1"/>
          </p:nvPr>
        </p:nvSpPr>
        <p:spPr>
          <a:xfrm>
            <a:off x="838201" y="3465571"/>
            <a:ext cx="4924952" cy="361631"/>
          </a:xfrm>
          <a:prstGeom prst="rect">
            <a:avLst/>
          </a:prstGeom>
        </p:spPr>
        <p:txBody>
          <a:bodyPr/>
          <a:lstStyle>
            <a:lvl1pPr marL="47997" indent="0" algn="l">
              <a:buNone/>
              <a:defRPr sz="2400" b="0" i="0">
                <a:solidFill>
                  <a:schemeClr val="accent3"/>
                </a:solidFill>
                <a:latin typeface="Calibri Light" panose="020F0302020204030204" pitchFamily="34" charset="0"/>
              </a:defRPr>
            </a:lvl1pPr>
          </a:lstStyle>
          <a:p>
            <a:r>
              <a:rPr lang="en-US" noProof="0"/>
              <a:t>Benefit</a:t>
            </a:r>
          </a:p>
        </p:txBody>
      </p:sp>
      <p:sp>
        <p:nvSpPr>
          <p:cNvPr id="7" name="Espace réservé du texte 9">
            <a:extLst>
              <a:ext uri="{FF2B5EF4-FFF2-40B4-BE49-F238E27FC236}">
                <a16:creationId xmlns:a16="http://schemas.microsoft.com/office/drawing/2014/main" id="{988DFB77-A060-814A-9312-B4609AA4DBE7}"/>
              </a:ext>
            </a:extLst>
          </p:cNvPr>
          <p:cNvSpPr>
            <a:spLocks noGrp="1"/>
          </p:cNvSpPr>
          <p:nvPr>
            <p:ph type="body" sz="quarter" idx="21" hasCustomPrompt="1"/>
          </p:nvPr>
        </p:nvSpPr>
        <p:spPr>
          <a:xfrm>
            <a:off x="838200" y="5466783"/>
            <a:ext cx="4924950" cy="719949"/>
          </a:xfrm>
          <a:prstGeom prst="rect">
            <a:avLst/>
          </a:prstGeom>
        </p:spPr>
        <p:txBody>
          <a:bodyPr/>
          <a:lstStyle>
            <a:lvl1pPr marL="47997" marR="0" indent="0" algn="l" defTabSz="1219140" rtl="0" eaLnBrk="1" fontAlgn="base" latinLnBrk="0" hangingPunct="1">
              <a:lnSpc>
                <a:spcPct val="100000"/>
              </a:lnSpc>
              <a:spcBef>
                <a:spcPct val="20000"/>
              </a:spcBef>
              <a:spcAft>
                <a:spcPct val="0"/>
              </a:spcAft>
              <a:buClr>
                <a:srgbClr val="003072"/>
              </a:buClr>
              <a:buSzPct val="70000"/>
              <a:buFontTx/>
              <a:buNone/>
              <a:tabLst/>
              <a:defRPr sz="2000" b="0" i="0">
                <a:solidFill>
                  <a:schemeClr val="tx1"/>
                </a:solidFill>
                <a:latin typeface="+mn-lt"/>
              </a:defRPr>
            </a:lvl1pPr>
          </a:lstStyle>
          <a:p>
            <a:pPr marL="47997" marR="0" lvl="0" indent="0" algn="l" defTabSz="1219140" rtl="0" eaLnBrk="1" fontAlgn="base" latinLnBrk="0" hangingPunct="1">
              <a:lnSpc>
                <a:spcPct val="100000"/>
              </a:lnSpc>
              <a:spcBef>
                <a:spcPct val="20000"/>
              </a:spcBef>
              <a:spcAft>
                <a:spcPct val="0"/>
              </a:spcAft>
              <a:buClr>
                <a:srgbClr val="003072"/>
              </a:buClr>
              <a:buSzPct val="70000"/>
              <a:buFontTx/>
              <a:buNone/>
              <a:tabLst/>
              <a:defRPr/>
            </a:pPr>
            <a:r>
              <a:rPr lang="en-US" noProof="0"/>
              <a:t>Feature description</a:t>
            </a:r>
          </a:p>
        </p:txBody>
      </p:sp>
      <p:sp>
        <p:nvSpPr>
          <p:cNvPr id="8" name="Espace réservé du texte 9">
            <a:extLst>
              <a:ext uri="{FF2B5EF4-FFF2-40B4-BE49-F238E27FC236}">
                <a16:creationId xmlns:a16="http://schemas.microsoft.com/office/drawing/2014/main" id="{AD8DAE9A-7079-734F-B36E-3425B14B52BE}"/>
              </a:ext>
            </a:extLst>
          </p:cNvPr>
          <p:cNvSpPr>
            <a:spLocks noGrp="1"/>
          </p:cNvSpPr>
          <p:nvPr>
            <p:ph type="body" sz="quarter" idx="22" hasCustomPrompt="1"/>
          </p:nvPr>
        </p:nvSpPr>
        <p:spPr>
          <a:xfrm>
            <a:off x="838201" y="5035825"/>
            <a:ext cx="4924952" cy="361631"/>
          </a:xfrm>
          <a:prstGeom prst="rect">
            <a:avLst/>
          </a:prstGeom>
        </p:spPr>
        <p:txBody>
          <a:bodyPr/>
          <a:lstStyle>
            <a:lvl1pPr marL="47997" indent="0" algn="l">
              <a:buNone/>
              <a:defRPr sz="2400" b="0" i="0">
                <a:solidFill>
                  <a:schemeClr val="accent3"/>
                </a:solidFill>
                <a:latin typeface="Calibri Light" panose="020F0302020204030204" pitchFamily="34" charset="0"/>
              </a:defRPr>
            </a:lvl1pPr>
          </a:lstStyle>
          <a:p>
            <a:r>
              <a:rPr lang="en-US" noProof="0"/>
              <a:t>Benefit</a:t>
            </a:r>
          </a:p>
        </p:txBody>
      </p:sp>
      <p:sp>
        <p:nvSpPr>
          <p:cNvPr id="9" name="Titre 1">
            <a:extLst>
              <a:ext uri="{FF2B5EF4-FFF2-40B4-BE49-F238E27FC236}">
                <a16:creationId xmlns:a16="http://schemas.microsoft.com/office/drawing/2014/main" id="{32433217-2843-FA43-AE25-EC40D746AAA7}"/>
              </a:ext>
            </a:extLst>
          </p:cNvPr>
          <p:cNvSpPr>
            <a:spLocks noGrp="1"/>
          </p:cNvSpPr>
          <p:nvPr>
            <p:ph type="title" hasCustomPrompt="1"/>
          </p:nvPr>
        </p:nvSpPr>
        <p:spPr>
          <a:xfrm>
            <a:off x="838201" y="915818"/>
            <a:ext cx="10515598" cy="615388"/>
          </a:xfrm>
        </p:spPr>
        <p:txBody>
          <a:bodyPr anchor="b"/>
          <a:lstStyle>
            <a:lvl1pPr algn="l">
              <a:defRPr sz="4267" b="0" i="0">
                <a:solidFill>
                  <a:schemeClr val="tx1"/>
                </a:solidFill>
                <a:latin typeface="Calibri Light" panose="020F0302020204030204" pitchFamily="34" charset="0"/>
              </a:defRPr>
            </a:lvl1pPr>
          </a:lstStyle>
          <a:p>
            <a:r>
              <a:rPr lang="en-US" noProof="0"/>
              <a:t>6 Benefits/Features Slide Title</a:t>
            </a:r>
          </a:p>
        </p:txBody>
      </p:sp>
      <p:sp>
        <p:nvSpPr>
          <p:cNvPr id="10" name="Espace réservé du texte 5">
            <a:extLst>
              <a:ext uri="{FF2B5EF4-FFF2-40B4-BE49-F238E27FC236}">
                <a16:creationId xmlns:a16="http://schemas.microsoft.com/office/drawing/2014/main" id="{D75AD116-31B1-B442-907F-9F1888238C83}"/>
              </a:ext>
            </a:extLst>
          </p:cNvPr>
          <p:cNvSpPr>
            <a:spLocks noGrp="1"/>
          </p:cNvSpPr>
          <p:nvPr>
            <p:ph type="body" sz="quarter" idx="10" hasCustomPrompt="1"/>
          </p:nvPr>
        </p:nvSpPr>
        <p:spPr>
          <a:xfrm>
            <a:off x="838201" y="643797"/>
            <a:ext cx="10515598" cy="226801"/>
          </a:xfrm>
          <a:prstGeom prst="rect">
            <a:avLst/>
          </a:prstGeom>
        </p:spPr>
        <p:txBody>
          <a:bodyPr>
            <a:noAutofit/>
          </a:bodyPr>
          <a:lstStyle>
            <a:lvl1pPr marL="47997" indent="0" algn="l">
              <a:buNone/>
              <a:defRPr sz="1600" b="1" i="0" spc="600">
                <a:solidFill>
                  <a:schemeClr val="tx2"/>
                </a:solidFill>
                <a:latin typeface="Calibri" panose="020F0502020204030204" pitchFamily="34" charset="0"/>
                <a:cs typeface="Calibri" panose="020F0502020204030204" pitchFamily="34" charset="0"/>
              </a:defRPr>
            </a:lvl1pPr>
          </a:lstStyle>
          <a:p>
            <a:r>
              <a:rPr lang="en-US" noProof="0"/>
              <a:t>SUBTITLE</a:t>
            </a:r>
          </a:p>
        </p:txBody>
      </p:sp>
      <p:sp>
        <p:nvSpPr>
          <p:cNvPr id="11" name="Espace réservé du texte 9">
            <a:extLst>
              <a:ext uri="{FF2B5EF4-FFF2-40B4-BE49-F238E27FC236}">
                <a16:creationId xmlns:a16="http://schemas.microsoft.com/office/drawing/2014/main" id="{E21CB6B7-FCE1-F543-AC7B-B8E4606D7D9B}"/>
              </a:ext>
            </a:extLst>
          </p:cNvPr>
          <p:cNvSpPr>
            <a:spLocks noGrp="1"/>
          </p:cNvSpPr>
          <p:nvPr>
            <p:ph type="body" sz="quarter" idx="23" hasCustomPrompt="1"/>
          </p:nvPr>
        </p:nvSpPr>
        <p:spPr>
          <a:xfrm>
            <a:off x="6393575" y="2318709"/>
            <a:ext cx="4960220" cy="719949"/>
          </a:xfrm>
          <a:prstGeom prst="rect">
            <a:avLst/>
          </a:prstGeom>
        </p:spPr>
        <p:txBody>
          <a:bodyPr/>
          <a:lstStyle>
            <a:lvl1pPr marL="47997" marR="0" indent="0" algn="l" defTabSz="1219140" rtl="0" eaLnBrk="1" fontAlgn="base" latinLnBrk="0" hangingPunct="1">
              <a:lnSpc>
                <a:spcPct val="100000"/>
              </a:lnSpc>
              <a:spcBef>
                <a:spcPct val="20000"/>
              </a:spcBef>
              <a:spcAft>
                <a:spcPct val="0"/>
              </a:spcAft>
              <a:buClr>
                <a:srgbClr val="003072"/>
              </a:buClr>
              <a:buSzPct val="70000"/>
              <a:buFontTx/>
              <a:buNone/>
              <a:tabLst/>
              <a:defRPr sz="2000" b="0" i="0">
                <a:solidFill>
                  <a:schemeClr val="tx1"/>
                </a:solidFill>
                <a:latin typeface="+mn-lt"/>
              </a:defRPr>
            </a:lvl1pPr>
          </a:lstStyle>
          <a:p>
            <a:pPr marL="47997" marR="0" lvl="0" indent="0" algn="l" defTabSz="1219140" rtl="0" eaLnBrk="1" fontAlgn="base" latinLnBrk="0" hangingPunct="1">
              <a:lnSpc>
                <a:spcPct val="100000"/>
              </a:lnSpc>
              <a:spcBef>
                <a:spcPct val="20000"/>
              </a:spcBef>
              <a:spcAft>
                <a:spcPct val="0"/>
              </a:spcAft>
              <a:buClr>
                <a:srgbClr val="003072"/>
              </a:buClr>
              <a:buSzPct val="70000"/>
              <a:buFontTx/>
              <a:buNone/>
              <a:tabLst/>
              <a:defRPr/>
            </a:pPr>
            <a:r>
              <a:rPr lang="en-US" noProof="0"/>
              <a:t>Feature description</a:t>
            </a:r>
          </a:p>
        </p:txBody>
      </p:sp>
      <p:sp>
        <p:nvSpPr>
          <p:cNvPr id="12" name="Espace réservé du texte 9">
            <a:extLst>
              <a:ext uri="{FF2B5EF4-FFF2-40B4-BE49-F238E27FC236}">
                <a16:creationId xmlns:a16="http://schemas.microsoft.com/office/drawing/2014/main" id="{0AB4D358-9DB2-F140-A001-BCD2B1902038}"/>
              </a:ext>
            </a:extLst>
          </p:cNvPr>
          <p:cNvSpPr>
            <a:spLocks noGrp="1"/>
          </p:cNvSpPr>
          <p:nvPr>
            <p:ph type="body" sz="quarter" idx="24" hasCustomPrompt="1"/>
          </p:nvPr>
        </p:nvSpPr>
        <p:spPr>
          <a:xfrm>
            <a:off x="6393575" y="1887750"/>
            <a:ext cx="4960222" cy="361631"/>
          </a:xfrm>
          <a:prstGeom prst="rect">
            <a:avLst/>
          </a:prstGeom>
        </p:spPr>
        <p:txBody>
          <a:bodyPr/>
          <a:lstStyle>
            <a:lvl1pPr marL="47997" indent="0" algn="l">
              <a:buNone/>
              <a:defRPr sz="2400" b="0" i="0">
                <a:solidFill>
                  <a:schemeClr val="accent3"/>
                </a:solidFill>
                <a:latin typeface="Calibri Light" panose="020F0302020204030204" pitchFamily="34" charset="0"/>
              </a:defRPr>
            </a:lvl1pPr>
          </a:lstStyle>
          <a:p>
            <a:r>
              <a:rPr lang="en-US" noProof="0"/>
              <a:t>Benefit</a:t>
            </a:r>
          </a:p>
        </p:txBody>
      </p:sp>
      <p:sp>
        <p:nvSpPr>
          <p:cNvPr id="13" name="Espace réservé du texte 9">
            <a:extLst>
              <a:ext uri="{FF2B5EF4-FFF2-40B4-BE49-F238E27FC236}">
                <a16:creationId xmlns:a16="http://schemas.microsoft.com/office/drawing/2014/main" id="{CBA5E66E-054C-CE47-9002-4D69C779353D}"/>
              </a:ext>
            </a:extLst>
          </p:cNvPr>
          <p:cNvSpPr>
            <a:spLocks noGrp="1"/>
          </p:cNvSpPr>
          <p:nvPr>
            <p:ph type="body" sz="quarter" idx="25" hasCustomPrompt="1"/>
          </p:nvPr>
        </p:nvSpPr>
        <p:spPr>
          <a:xfrm>
            <a:off x="6393576" y="3896530"/>
            <a:ext cx="4960220" cy="719949"/>
          </a:xfrm>
          <a:prstGeom prst="rect">
            <a:avLst/>
          </a:prstGeom>
        </p:spPr>
        <p:txBody>
          <a:bodyPr/>
          <a:lstStyle>
            <a:lvl1pPr marL="47997" marR="0" indent="0" algn="l" defTabSz="1219140" rtl="0" eaLnBrk="1" fontAlgn="base" latinLnBrk="0" hangingPunct="1">
              <a:lnSpc>
                <a:spcPct val="100000"/>
              </a:lnSpc>
              <a:spcBef>
                <a:spcPct val="20000"/>
              </a:spcBef>
              <a:spcAft>
                <a:spcPct val="0"/>
              </a:spcAft>
              <a:buClr>
                <a:srgbClr val="003072"/>
              </a:buClr>
              <a:buSzPct val="70000"/>
              <a:buFontTx/>
              <a:buNone/>
              <a:tabLst/>
              <a:defRPr sz="2000" b="0" i="0">
                <a:solidFill>
                  <a:schemeClr val="tx1"/>
                </a:solidFill>
                <a:latin typeface="+mn-lt"/>
              </a:defRPr>
            </a:lvl1pPr>
          </a:lstStyle>
          <a:p>
            <a:pPr marL="47997" marR="0" lvl="0" indent="0" algn="l" defTabSz="1219140" rtl="0" eaLnBrk="1" fontAlgn="base" latinLnBrk="0" hangingPunct="1">
              <a:lnSpc>
                <a:spcPct val="100000"/>
              </a:lnSpc>
              <a:spcBef>
                <a:spcPct val="20000"/>
              </a:spcBef>
              <a:spcAft>
                <a:spcPct val="0"/>
              </a:spcAft>
              <a:buClr>
                <a:srgbClr val="003072"/>
              </a:buClr>
              <a:buSzPct val="70000"/>
              <a:buFontTx/>
              <a:buNone/>
              <a:tabLst/>
              <a:defRPr/>
            </a:pPr>
            <a:r>
              <a:rPr lang="en-US" noProof="0"/>
              <a:t>Feature description</a:t>
            </a:r>
          </a:p>
        </p:txBody>
      </p:sp>
      <p:sp>
        <p:nvSpPr>
          <p:cNvPr id="14" name="Espace réservé du texte 9">
            <a:extLst>
              <a:ext uri="{FF2B5EF4-FFF2-40B4-BE49-F238E27FC236}">
                <a16:creationId xmlns:a16="http://schemas.microsoft.com/office/drawing/2014/main" id="{B27B9766-49B0-BD41-8944-C3E0D752D759}"/>
              </a:ext>
            </a:extLst>
          </p:cNvPr>
          <p:cNvSpPr>
            <a:spLocks noGrp="1"/>
          </p:cNvSpPr>
          <p:nvPr>
            <p:ph type="body" sz="quarter" idx="26" hasCustomPrompt="1"/>
          </p:nvPr>
        </p:nvSpPr>
        <p:spPr>
          <a:xfrm>
            <a:off x="6393577" y="3465571"/>
            <a:ext cx="4960222" cy="361631"/>
          </a:xfrm>
          <a:prstGeom prst="rect">
            <a:avLst/>
          </a:prstGeom>
        </p:spPr>
        <p:txBody>
          <a:bodyPr/>
          <a:lstStyle>
            <a:lvl1pPr marL="47997" indent="0" algn="l">
              <a:buNone/>
              <a:defRPr sz="2400" b="0" i="0">
                <a:solidFill>
                  <a:schemeClr val="accent3"/>
                </a:solidFill>
                <a:latin typeface="Calibri Light" panose="020F0302020204030204" pitchFamily="34" charset="0"/>
              </a:defRPr>
            </a:lvl1pPr>
          </a:lstStyle>
          <a:p>
            <a:r>
              <a:rPr lang="en-US" noProof="0"/>
              <a:t>Benefit</a:t>
            </a:r>
          </a:p>
        </p:txBody>
      </p:sp>
      <p:sp>
        <p:nvSpPr>
          <p:cNvPr id="15" name="Espace réservé du texte 9">
            <a:extLst>
              <a:ext uri="{FF2B5EF4-FFF2-40B4-BE49-F238E27FC236}">
                <a16:creationId xmlns:a16="http://schemas.microsoft.com/office/drawing/2014/main" id="{5DAD1417-7BFE-2B4B-8ACC-0409D8C0F736}"/>
              </a:ext>
            </a:extLst>
          </p:cNvPr>
          <p:cNvSpPr>
            <a:spLocks noGrp="1"/>
          </p:cNvSpPr>
          <p:nvPr>
            <p:ph type="body" sz="quarter" idx="27" hasCustomPrompt="1"/>
          </p:nvPr>
        </p:nvSpPr>
        <p:spPr>
          <a:xfrm>
            <a:off x="6393576" y="5466783"/>
            <a:ext cx="4960220" cy="719949"/>
          </a:xfrm>
          <a:prstGeom prst="rect">
            <a:avLst/>
          </a:prstGeom>
        </p:spPr>
        <p:txBody>
          <a:bodyPr/>
          <a:lstStyle>
            <a:lvl1pPr marL="47997" marR="0" indent="0" algn="l" defTabSz="1219140" rtl="0" eaLnBrk="1" fontAlgn="base" latinLnBrk="0" hangingPunct="1">
              <a:lnSpc>
                <a:spcPct val="100000"/>
              </a:lnSpc>
              <a:spcBef>
                <a:spcPct val="20000"/>
              </a:spcBef>
              <a:spcAft>
                <a:spcPct val="0"/>
              </a:spcAft>
              <a:buClr>
                <a:srgbClr val="003072"/>
              </a:buClr>
              <a:buSzPct val="70000"/>
              <a:buFontTx/>
              <a:buNone/>
              <a:tabLst/>
              <a:defRPr sz="2000" b="0" i="0">
                <a:solidFill>
                  <a:schemeClr val="tx1"/>
                </a:solidFill>
                <a:latin typeface="+mn-lt"/>
              </a:defRPr>
            </a:lvl1pPr>
          </a:lstStyle>
          <a:p>
            <a:pPr marL="47997" marR="0" lvl="0" indent="0" algn="l" defTabSz="1219140" rtl="0" eaLnBrk="1" fontAlgn="base" latinLnBrk="0" hangingPunct="1">
              <a:lnSpc>
                <a:spcPct val="100000"/>
              </a:lnSpc>
              <a:spcBef>
                <a:spcPct val="20000"/>
              </a:spcBef>
              <a:spcAft>
                <a:spcPct val="0"/>
              </a:spcAft>
              <a:buClr>
                <a:srgbClr val="003072"/>
              </a:buClr>
              <a:buSzPct val="70000"/>
              <a:buFontTx/>
              <a:buNone/>
              <a:tabLst/>
              <a:defRPr/>
            </a:pPr>
            <a:r>
              <a:rPr lang="en-US" noProof="0"/>
              <a:t>Feature description</a:t>
            </a:r>
          </a:p>
        </p:txBody>
      </p:sp>
      <p:sp>
        <p:nvSpPr>
          <p:cNvPr id="16" name="Espace réservé du texte 9">
            <a:extLst>
              <a:ext uri="{FF2B5EF4-FFF2-40B4-BE49-F238E27FC236}">
                <a16:creationId xmlns:a16="http://schemas.microsoft.com/office/drawing/2014/main" id="{6C5046A9-94DD-7B41-85CE-0617CD42670D}"/>
              </a:ext>
            </a:extLst>
          </p:cNvPr>
          <p:cNvSpPr>
            <a:spLocks noGrp="1"/>
          </p:cNvSpPr>
          <p:nvPr>
            <p:ph type="body" sz="quarter" idx="28" hasCustomPrompt="1"/>
          </p:nvPr>
        </p:nvSpPr>
        <p:spPr>
          <a:xfrm>
            <a:off x="6393577" y="5035825"/>
            <a:ext cx="4960222" cy="361631"/>
          </a:xfrm>
          <a:prstGeom prst="rect">
            <a:avLst/>
          </a:prstGeom>
        </p:spPr>
        <p:txBody>
          <a:bodyPr/>
          <a:lstStyle>
            <a:lvl1pPr marL="47997" indent="0" algn="l">
              <a:buNone/>
              <a:defRPr sz="2400" b="0" i="0">
                <a:solidFill>
                  <a:schemeClr val="accent3"/>
                </a:solidFill>
                <a:latin typeface="Calibri Light" panose="020F0302020204030204" pitchFamily="34" charset="0"/>
              </a:defRPr>
            </a:lvl1pPr>
          </a:lstStyle>
          <a:p>
            <a:r>
              <a:rPr lang="en-US" noProof="0"/>
              <a:t>Benefit</a:t>
            </a:r>
          </a:p>
        </p:txBody>
      </p:sp>
      <p:sp>
        <p:nvSpPr>
          <p:cNvPr id="2" name="TextBox 1">
            <a:extLst>
              <a:ext uri="{FF2B5EF4-FFF2-40B4-BE49-F238E27FC236}">
                <a16:creationId xmlns:a16="http://schemas.microsoft.com/office/drawing/2014/main" id="{D251EC9A-A42D-DEF4-5C68-B03192255E45}"/>
              </a:ext>
            </a:extLst>
          </p:cNvPr>
          <p:cNvSpPr txBox="1"/>
          <p:nvPr userDrawn="1"/>
        </p:nvSpPr>
        <p:spPr>
          <a:xfrm>
            <a:off x="8877300" y="6463686"/>
            <a:ext cx="1890943" cy="369332"/>
          </a:xfrm>
          <a:prstGeom prst="rect">
            <a:avLst/>
          </a:prstGeom>
          <a:noFill/>
        </p:spPr>
        <p:txBody>
          <a:bodyPr wrap="square" rtlCol="0">
            <a:spAutoFit/>
          </a:bodyPr>
          <a:lstStyle/>
          <a:p>
            <a:r>
              <a:rPr lang="fr-CH" dirty="0" err="1">
                <a:solidFill>
                  <a:schemeClr val="accent3"/>
                </a:solidFill>
              </a:rPr>
              <a:t>Confidential</a:t>
            </a:r>
            <a:endParaRPr lang="en-GB" dirty="0">
              <a:solidFill>
                <a:schemeClr val="accent3"/>
              </a:solidFill>
            </a:endParaRPr>
          </a:p>
        </p:txBody>
      </p:sp>
    </p:spTree>
    <p:extLst>
      <p:ext uri="{BB962C8B-B14F-4D97-AF65-F5344CB8AC3E}">
        <p14:creationId xmlns:p14="http://schemas.microsoft.com/office/powerpoint/2010/main" val="50322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3 Item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EFFF8E-E9D1-4F36-9B74-79561F16FBF3}"/>
              </a:ext>
            </a:extLst>
          </p:cNvPr>
          <p:cNvGraphicFramePr>
            <a:graphicFrameLocks noChangeAspect="1"/>
          </p:cNvGraphicFramePr>
          <p:nvPr>
            <p:custDataLst>
              <p:tags r:id="rId1"/>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 name="Object 3" hidden="1">
                        <a:extLst>
                          <a:ext uri="{FF2B5EF4-FFF2-40B4-BE49-F238E27FC236}">
                            <a16:creationId xmlns:a16="http://schemas.microsoft.com/office/drawing/2014/main" id="{3DEFFF8E-E9D1-4F36-9B74-79561F16FBF3}"/>
                          </a:ext>
                        </a:extLst>
                      </p:cNvPr>
                      <p:cNvPicPr/>
                      <p:nvPr/>
                    </p:nvPicPr>
                    <p:blipFill>
                      <a:blip r:embed="rId4"/>
                      <a:stretch>
                        <a:fillRect/>
                      </a:stretch>
                    </p:blipFill>
                    <p:spPr>
                      <a:xfrm>
                        <a:off x="2119" y="2119"/>
                        <a:ext cx="2116" cy="2116"/>
                      </a:xfrm>
                      <a:prstGeom prst="rect">
                        <a:avLst/>
                      </a:prstGeom>
                    </p:spPr>
                  </p:pic>
                </p:oleObj>
              </mc:Fallback>
            </mc:AlternateContent>
          </a:graphicData>
        </a:graphic>
      </p:graphicFrame>
      <p:sp>
        <p:nvSpPr>
          <p:cNvPr id="6" name="Espace réservé pour une image  5">
            <a:extLst>
              <a:ext uri="{FF2B5EF4-FFF2-40B4-BE49-F238E27FC236}">
                <a16:creationId xmlns:a16="http://schemas.microsoft.com/office/drawing/2014/main" id="{FEB3A25B-944B-2F41-A052-19FD4BF8BE05}"/>
              </a:ext>
            </a:extLst>
          </p:cNvPr>
          <p:cNvSpPr>
            <a:spLocks noGrp="1"/>
          </p:cNvSpPr>
          <p:nvPr>
            <p:ph type="pic" sz="quarter" idx="10"/>
          </p:nvPr>
        </p:nvSpPr>
        <p:spPr bwMode="auto">
          <a:xfrm>
            <a:off x="-10105" y="0"/>
            <a:ext cx="5543072" cy="6858000"/>
          </a:xfrm>
          <a:custGeom>
            <a:avLst/>
            <a:gdLst>
              <a:gd name="connsiteX0" fmla="*/ 0 w 4149725"/>
              <a:gd name="connsiteY0" fmla="*/ 5143500 h 5143500"/>
              <a:gd name="connsiteX1" fmla="*/ 570919 w 4149725"/>
              <a:gd name="connsiteY1" fmla="*/ 0 h 5143500"/>
              <a:gd name="connsiteX2" fmla="*/ 4149725 w 4149725"/>
              <a:gd name="connsiteY2" fmla="*/ 0 h 5143500"/>
              <a:gd name="connsiteX3" fmla="*/ 3578806 w 4149725"/>
              <a:gd name="connsiteY3" fmla="*/ 5143500 h 5143500"/>
              <a:gd name="connsiteX4" fmla="*/ 0 w 4149725"/>
              <a:gd name="connsiteY4" fmla="*/ 5143500 h 5143500"/>
              <a:gd name="connsiteX0" fmla="*/ 7579 w 4157304"/>
              <a:gd name="connsiteY0" fmla="*/ 5143500 h 5143500"/>
              <a:gd name="connsiteX1" fmla="*/ 0 w 4157304"/>
              <a:gd name="connsiteY1" fmla="*/ 6220 h 5143500"/>
              <a:gd name="connsiteX2" fmla="*/ 4157304 w 4157304"/>
              <a:gd name="connsiteY2" fmla="*/ 0 h 5143500"/>
              <a:gd name="connsiteX3" fmla="*/ 3586385 w 4157304"/>
              <a:gd name="connsiteY3" fmla="*/ 5143500 h 5143500"/>
              <a:gd name="connsiteX4" fmla="*/ 7579 w 4157304"/>
              <a:gd name="connsiteY4" fmla="*/ 5143500 h 5143500"/>
              <a:gd name="connsiteX0" fmla="*/ 7579 w 4157304"/>
              <a:gd name="connsiteY0" fmla="*/ 5155941 h 5155941"/>
              <a:gd name="connsiteX1" fmla="*/ 0 w 4157304"/>
              <a:gd name="connsiteY1" fmla="*/ 0 h 5155941"/>
              <a:gd name="connsiteX2" fmla="*/ 4157304 w 4157304"/>
              <a:gd name="connsiteY2" fmla="*/ 12441 h 5155941"/>
              <a:gd name="connsiteX3" fmla="*/ 3586385 w 4157304"/>
              <a:gd name="connsiteY3" fmla="*/ 5155941 h 5155941"/>
              <a:gd name="connsiteX4" fmla="*/ 7579 w 4157304"/>
              <a:gd name="connsiteY4" fmla="*/ 5155941 h 5155941"/>
              <a:gd name="connsiteX0" fmla="*/ 7579 w 4157304"/>
              <a:gd name="connsiteY0" fmla="*/ 5143500 h 5143500"/>
              <a:gd name="connsiteX1" fmla="*/ 0 w 4157304"/>
              <a:gd name="connsiteY1" fmla="*/ 6220 h 5143500"/>
              <a:gd name="connsiteX2" fmla="*/ 4157304 w 4157304"/>
              <a:gd name="connsiteY2" fmla="*/ 0 h 5143500"/>
              <a:gd name="connsiteX3" fmla="*/ 3586385 w 4157304"/>
              <a:gd name="connsiteY3" fmla="*/ 5143500 h 5143500"/>
              <a:gd name="connsiteX4" fmla="*/ 7579 w 4157304"/>
              <a:gd name="connsiteY4" fmla="*/ 5143500 h 5143500"/>
              <a:gd name="connsiteX0" fmla="*/ 7579 w 4157304"/>
              <a:gd name="connsiteY0" fmla="*/ 5149721 h 5149721"/>
              <a:gd name="connsiteX1" fmla="*/ 0 w 4157304"/>
              <a:gd name="connsiteY1" fmla="*/ 0 h 5149721"/>
              <a:gd name="connsiteX2" fmla="*/ 4157304 w 4157304"/>
              <a:gd name="connsiteY2" fmla="*/ 6221 h 5149721"/>
              <a:gd name="connsiteX3" fmla="*/ 3586385 w 4157304"/>
              <a:gd name="connsiteY3" fmla="*/ 5149721 h 5149721"/>
              <a:gd name="connsiteX4" fmla="*/ 7579 w 4157304"/>
              <a:gd name="connsiteY4" fmla="*/ 5149721 h 5149721"/>
              <a:gd name="connsiteX0" fmla="*/ 7579 w 4157304"/>
              <a:gd name="connsiteY0" fmla="*/ 5143500 h 5143500"/>
              <a:gd name="connsiteX1" fmla="*/ 0 w 4157304"/>
              <a:gd name="connsiteY1" fmla="*/ 0 h 5143500"/>
              <a:gd name="connsiteX2" fmla="*/ 4157304 w 4157304"/>
              <a:gd name="connsiteY2" fmla="*/ 0 h 5143500"/>
              <a:gd name="connsiteX3" fmla="*/ 3586385 w 4157304"/>
              <a:gd name="connsiteY3" fmla="*/ 5143500 h 5143500"/>
              <a:gd name="connsiteX4" fmla="*/ 7579 w 4157304"/>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304" h="5143500">
                <a:moveTo>
                  <a:pt x="7579" y="5143500"/>
                </a:moveTo>
                <a:cubicBezTo>
                  <a:pt x="5053" y="3431073"/>
                  <a:pt x="2526" y="1712427"/>
                  <a:pt x="0" y="0"/>
                </a:cubicBezTo>
                <a:lnTo>
                  <a:pt x="4157304" y="0"/>
                </a:lnTo>
                <a:lnTo>
                  <a:pt x="3586385" y="5143500"/>
                </a:lnTo>
                <a:lnTo>
                  <a:pt x="7579" y="51435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defRPr b="0" i="0">
                <a:latin typeface="Calibri Light" panose="020F0302020204030204" pitchFamily="34" charset="0"/>
              </a:defRPr>
            </a:lvl1pPr>
          </a:lstStyle>
          <a:p>
            <a:r>
              <a:rPr lang="en-US"/>
              <a:t>Click icon to add picture</a:t>
            </a:r>
            <a:endParaRPr lang="fr-FR"/>
          </a:p>
        </p:txBody>
      </p:sp>
      <p:sp>
        <p:nvSpPr>
          <p:cNvPr id="19" name="Title 1">
            <a:extLst>
              <a:ext uri="{FF2B5EF4-FFF2-40B4-BE49-F238E27FC236}">
                <a16:creationId xmlns:a16="http://schemas.microsoft.com/office/drawing/2014/main" id="{B70AEDEC-0ABE-0644-8B02-83228E508F4E}"/>
              </a:ext>
            </a:extLst>
          </p:cNvPr>
          <p:cNvSpPr>
            <a:spLocks noGrp="1"/>
          </p:cNvSpPr>
          <p:nvPr>
            <p:ph type="title" hasCustomPrompt="1"/>
          </p:nvPr>
        </p:nvSpPr>
        <p:spPr>
          <a:xfrm>
            <a:off x="5892801" y="733007"/>
            <a:ext cx="5461698" cy="1313180"/>
          </a:xfrm>
          <a:prstGeom prst="rect">
            <a:avLst/>
          </a:prstGeom>
        </p:spPr>
        <p:txBody>
          <a:bodyPr anchor="t"/>
          <a:lstStyle>
            <a:lvl1pPr>
              <a:defRPr sz="4267" b="0" i="0">
                <a:solidFill>
                  <a:schemeClr val="tx1"/>
                </a:solidFill>
                <a:latin typeface="Calibri Light" panose="020F0302020204030204" pitchFamily="34" charset="0"/>
              </a:defRPr>
            </a:lvl1pPr>
          </a:lstStyle>
          <a:p>
            <a:r>
              <a:rPr lang="en-US" noProof="0"/>
              <a:t>Click to edit Master title style</a:t>
            </a:r>
            <a:endParaRPr lang="en-GB" noProof="0"/>
          </a:p>
        </p:txBody>
      </p:sp>
      <p:sp>
        <p:nvSpPr>
          <p:cNvPr id="5" name="Text Placeholder 4">
            <a:extLst>
              <a:ext uri="{FF2B5EF4-FFF2-40B4-BE49-F238E27FC236}">
                <a16:creationId xmlns:a16="http://schemas.microsoft.com/office/drawing/2014/main" id="{93AC01B3-A838-FF41-B0DD-096002FC9670}"/>
              </a:ext>
            </a:extLst>
          </p:cNvPr>
          <p:cNvSpPr>
            <a:spLocks noGrp="1"/>
          </p:cNvSpPr>
          <p:nvPr>
            <p:ph type="body" sz="quarter" idx="11" hasCustomPrompt="1"/>
          </p:nvPr>
        </p:nvSpPr>
        <p:spPr>
          <a:xfrm>
            <a:off x="5892801" y="2305381"/>
            <a:ext cx="5460999" cy="334965"/>
          </a:xfrm>
        </p:spPr>
        <p:txBody>
          <a:bodyPr/>
          <a:lstStyle>
            <a:lvl1pPr marL="0" indent="0">
              <a:buNone/>
              <a:defRPr sz="2400">
                <a:solidFill>
                  <a:schemeClr val="accent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noProof="0"/>
              <a:t>Title</a:t>
            </a:r>
          </a:p>
        </p:txBody>
      </p:sp>
      <p:sp>
        <p:nvSpPr>
          <p:cNvPr id="22" name="Text Placeholder 21">
            <a:extLst>
              <a:ext uri="{FF2B5EF4-FFF2-40B4-BE49-F238E27FC236}">
                <a16:creationId xmlns:a16="http://schemas.microsoft.com/office/drawing/2014/main" id="{955C8DCD-1973-B540-A4C5-D1421EAC1AA0}"/>
              </a:ext>
            </a:extLst>
          </p:cNvPr>
          <p:cNvSpPr>
            <a:spLocks noGrp="1"/>
          </p:cNvSpPr>
          <p:nvPr>
            <p:ph type="body" sz="quarter" idx="12" hasCustomPrompt="1"/>
          </p:nvPr>
        </p:nvSpPr>
        <p:spPr>
          <a:xfrm>
            <a:off x="5892801" y="2731947"/>
            <a:ext cx="5460999" cy="681190"/>
          </a:xfrm>
        </p:spPr>
        <p:txBody>
          <a:bodyPr/>
          <a:lstStyle>
            <a:lvl1pPr marL="0" indent="0">
              <a:buNone/>
              <a:defRPr sz="2000"/>
            </a:lvl1pPr>
            <a:lvl2pPr marL="457189" indent="0">
              <a:buNone/>
              <a:defRPr/>
            </a:lvl2pPr>
          </a:lstStyle>
          <a:p>
            <a:pPr lvl="0"/>
            <a:r>
              <a:rPr lang="en-US" noProof="0"/>
              <a:t>Text</a:t>
            </a:r>
          </a:p>
        </p:txBody>
      </p:sp>
      <p:sp>
        <p:nvSpPr>
          <p:cNvPr id="23" name="Text Placeholder 4">
            <a:extLst>
              <a:ext uri="{FF2B5EF4-FFF2-40B4-BE49-F238E27FC236}">
                <a16:creationId xmlns:a16="http://schemas.microsoft.com/office/drawing/2014/main" id="{7D6D4E37-7B84-D148-9FA2-4A25338DDD05}"/>
              </a:ext>
            </a:extLst>
          </p:cNvPr>
          <p:cNvSpPr>
            <a:spLocks noGrp="1"/>
          </p:cNvSpPr>
          <p:nvPr>
            <p:ph type="body" sz="quarter" idx="13" hasCustomPrompt="1"/>
          </p:nvPr>
        </p:nvSpPr>
        <p:spPr>
          <a:xfrm>
            <a:off x="5892801" y="3711427"/>
            <a:ext cx="5460999" cy="334965"/>
          </a:xfrm>
        </p:spPr>
        <p:txBody>
          <a:bodyPr/>
          <a:lstStyle>
            <a:lvl1pPr marL="0" indent="0">
              <a:buNone/>
              <a:defRPr sz="2400">
                <a:solidFill>
                  <a:schemeClr val="accent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noProof="0"/>
              <a:t>Title</a:t>
            </a:r>
          </a:p>
        </p:txBody>
      </p:sp>
      <p:sp>
        <p:nvSpPr>
          <p:cNvPr id="24" name="Text Placeholder 21">
            <a:extLst>
              <a:ext uri="{FF2B5EF4-FFF2-40B4-BE49-F238E27FC236}">
                <a16:creationId xmlns:a16="http://schemas.microsoft.com/office/drawing/2014/main" id="{3A94CFEE-3DB3-7D4B-AB0B-3C50D2CEF442}"/>
              </a:ext>
            </a:extLst>
          </p:cNvPr>
          <p:cNvSpPr>
            <a:spLocks noGrp="1"/>
          </p:cNvSpPr>
          <p:nvPr>
            <p:ph type="body" sz="quarter" idx="14" hasCustomPrompt="1"/>
          </p:nvPr>
        </p:nvSpPr>
        <p:spPr>
          <a:xfrm>
            <a:off x="5892801" y="4137993"/>
            <a:ext cx="5460999" cy="681190"/>
          </a:xfrm>
        </p:spPr>
        <p:txBody>
          <a:bodyPr/>
          <a:lstStyle>
            <a:lvl1pPr marL="0" indent="0">
              <a:buNone/>
              <a:defRPr sz="2000"/>
            </a:lvl1pPr>
            <a:lvl2pPr marL="457189" indent="0">
              <a:buNone/>
              <a:defRPr/>
            </a:lvl2pPr>
          </a:lstStyle>
          <a:p>
            <a:pPr lvl="0"/>
            <a:r>
              <a:rPr lang="en-US" noProof="0"/>
              <a:t>Text</a:t>
            </a:r>
          </a:p>
        </p:txBody>
      </p:sp>
      <p:sp>
        <p:nvSpPr>
          <p:cNvPr id="12" name="Espace réservé du texte 5">
            <a:extLst>
              <a:ext uri="{FF2B5EF4-FFF2-40B4-BE49-F238E27FC236}">
                <a16:creationId xmlns:a16="http://schemas.microsoft.com/office/drawing/2014/main" id="{142112E0-3E85-E64B-B973-2FB10D198C12}"/>
              </a:ext>
            </a:extLst>
          </p:cNvPr>
          <p:cNvSpPr>
            <a:spLocks noGrp="1"/>
          </p:cNvSpPr>
          <p:nvPr>
            <p:ph type="body" sz="quarter" idx="15" hasCustomPrompt="1"/>
          </p:nvPr>
        </p:nvSpPr>
        <p:spPr>
          <a:xfrm>
            <a:off x="5892800" y="487599"/>
            <a:ext cx="5460998" cy="198783"/>
          </a:xfrm>
          <a:prstGeom prst="rect">
            <a:avLst/>
          </a:prstGeom>
        </p:spPr>
        <p:txBody>
          <a:bodyPr>
            <a:noAutofit/>
          </a:bodyPr>
          <a:lstStyle>
            <a:lvl1pPr marL="47997" indent="0" algn="l">
              <a:buNone/>
              <a:defRPr sz="1600" b="1" i="0" spc="600">
                <a:solidFill>
                  <a:schemeClr val="tx2"/>
                </a:solidFill>
                <a:latin typeface="Calibri" panose="020F0502020204030204" pitchFamily="34" charset="0"/>
                <a:cs typeface="Calibri" panose="020F0502020204030204" pitchFamily="34" charset="0"/>
              </a:defRPr>
            </a:lvl1pPr>
          </a:lstStyle>
          <a:p>
            <a:r>
              <a:rPr lang="en-US" noProof="0"/>
              <a:t>SUBTITLE</a:t>
            </a:r>
          </a:p>
        </p:txBody>
      </p:sp>
      <p:sp>
        <p:nvSpPr>
          <p:cNvPr id="17" name="Text Placeholder 4">
            <a:extLst>
              <a:ext uri="{FF2B5EF4-FFF2-40B4-BE49-F238E27FC236}">
                <a16:creationId xmlns:a16="http://schemas.microsoft.com/office/drawing/2014/main" id="{E32AAADD-CA68-5F40-90CD-C3329FF31351}"/>
              </a:ext>
            </a:extLst>
          </p:cNvPr>
          <p:cNvSpPr>
            <a:spLocks noGrp="1"/>
          </p:cNvSpPr>
          <p:nvPr>
            <p:ph type="body" sz="quarter" idx="16" hasCustomPrompt="1"/>
          </p:nvPr>
        </p:nvSpPr>
        <p:spPr>
          <a:xfrm>
            <a:off x="5892801" y="5089290"/>
            <a:ext cx="5460999" cy="334965"/>
          </a:xfrm>
        </p:spPr>
        <p:txBody>
          <a:bodyPr/>
          <a:lstStyle>
            <a:lvl1pPr marL="0" indent="0">
              <a:buNone/>
              <a:defRPr sz="2400">
                <a:solidFill>
                  <a:schemeClr val="accent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noProof="0"/>
              <a:t>Title</a:t>
            </a:r>
          </a:p>
        </p:txBody>
      </p:sp>
      <p:sp>
        <p:nvSpPr>
          <p:cNvPr id="18" name="Text Placeholder 21">
            <a:extLst>
              <a:ext uri="{FF2B5EF4-FFF2-40B4-BE49-F238E27FC236}">
                <a16:creationId xmlns:a16="http://schemas.microsoft.com/office/drawing/2014/main" id="{99A3B0DC-2EF8-3D47-9FC0-7BCE0BA7B07D}"/>
              </a:ext>
            </a:extLst>
          </p:cNvPr>
          <p:cNvSpPr>
            <a:spLocks noGrp="1"/>
          </p:cNvSpPr>
          <p:nvPr>
            <p:ph type="body" sz="quarter" idx="17" hasCustomPrompt="1"/>
          </p:nvPr>
        </p:nvSpPr>
        <p:spPr>
          <a:xfrm>
            <a:off x="5892801" y="5515856"/>
            <a:ext cx="5460999" cy="681190"/>
          </a:xfrm>
        </p:spPr>
        <p:txBody>
          <a:bodyPr/>
          <a:lstStyle>
            <a:lvl1pPr marL="0" indent="0">
              <a:buNone/>
              <a:defRPr sz="2000"/>
            </a:lvl1pPr>
            <a:lvl2pPr marL="457189" indent="0">
              <a:buNone/>
              <a:defRPr/>
            </a:lvl2pPr>
          </a:lstStyle>
          <a:p>
            <a:pPr lvl="0"/>
            <a:r>
              <a:rPr lang="en-US" noProof="0"/>
              <a:t>Text</a:t>
            </a:r>
          </a:p>
        </p:txBody>
      </p:sp>
      <p:sp>
        <p:nvSpPr>
          <p:cNvPr id="2" name="TextBox 1">
            <a:extLst>
              <a:ext uri="{FF2B5EF4-FFF2-40B4-BE49-F238E27FC236}">
                <a16:creationId xmlns:a16="http://schemas.microsoft.com/office/drawing/2014/main" id="{83CB2FDA-5D3D-D7E8-FBDB-98EC0697AFF2}"/>
              </a:ext>
            </a:extLst>
          </p:cNvPr>
          <p:cNvSpPr txBox="1"/>
          <p:nvPr userDrawn="1"/>
        </p:nvSpPr>
        <p:spPr>
          <a:xfrm>
            <a:off x="8877300" y="6463686"/>
            <a:ext cx="1890943" cy="369332"/>
          </a:xfrm>
          <a:prstGeom prst="rect">
            <a:avLst/>
          </a:prstGeom>
          <a:noFill/>
        </p:spPr>
        <p:txBody>
          <a:bodyPr wrap="square" rtlCol="0">
            <a:spAutoFit/>
          </a:bodyPr>
          <a:lstStyle/>
          <a:p>
            <a:r>
              <a:rPr lang="fr-CH" dirty="0" err="1">
                <a:solidFill>
                  <a:schemeClr val="accent3"/>
                </a:solidFill>
              </a:rPr>
              <a:t>Confidential</a:t>
            </a:r>
            <a:endParaRPr lang="en-GB" dirty="0">
              <a:solidFill>
                <a:schemeClr val="accent3"/>
              </a:solidFill>
            </a:endParaRPr>
          </a:p>
        </p:txBody>
      </p:sp>
    </p:spTree>
    <p:extLst>
      <p:ext uri="{BB962C8B-B14F-4D97-AF65-F5344CB8AC3E}">
        <p14:creationId xmlns:p14="http://schemas.microsoft.com/office/powerpoint/2010/main" val="1062607373"/>
      </p:ext>
    </p:extLst>
  </p:cSld>
  <p:clrMapOvr>
    <a:masterClrMapping/>
  </p:clrMapOvr>
  <p:extLst>
    <p:ext uri="{DCECCB84-F9BA-43D5-87BE-67443E8EF086}">
      <p15:sldGuideLst xmlns:p15="http://schemas.microsoft.com/office/powerpoint/2012/main">
        <p15:guide id="1" orient="horz" pos="911">
          <p15:clr>
            <a:srgbClr val="FBAE40"/>
          </p15:clr>
        </p15:guide>
        <p15:guide id="2" pos="16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Text Left">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72C90F-C3F6-104F-9295-668E663F0F0E}"/>
              </a:ext>
            </a:extLst>
          </p:cNvPr>
          <p:cNvSpPr/>
          <p:nvPr userDrawn="1"/>
        </p:nvSpPr>
        <p:spPr>
          <a:xfrm>
            <a:off x="10760149" y="6086705"/>
            <a:ext cx="1431851" cy="771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hidden="1">
            <a:extLst>
              <a:ext uri="{FF2B5EF4-FFF2-40B4-BE49-F238E27FC236}">
                <a16:creationId xmlns:a16="http://schemas.microsoft.com/office/drawing/2014/main" id="{3DEFFF8E-E9D1-4F36-9B74-79561F16FBF3}"/>
              </a:ext>
            </a:extLst>
          </p:cNvPr>
          <p:cNvGraphicFramePr>
            <a:graphicFrameLocks noChangeAspect="1"/>
          </p:cNvGraphicFramePr>
          <p:nvPr>
            <p:custDataLst>
              <p:tags r:id="rId1"/>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 name="Object 3" hidden="1">
                        <a:extLst>
                          <a:ext uri="{FF2B5EF4-FFF2-40B4-BE49-F238E27FC236}">
                            <a16:creationId xmlns:a16="http://schemas.microsoft.com/office/drawing/2014/main" id="{3DEFFF8E-E9D1-4F36-9B74-79561F16FBF3}"/>
                          </a:ext>
                        </a:extLst>
                      </p:cNvPr>
                      <p:cNvPicPr/>
                      <p:nvPr/>
                    </p:nvPicPr>
                    <p:blipFill>
                      <a:blip r:embed="rId4"/>
                      <a:stretch>
                        <a:fillRect/>
                      </a:stretch>
                    </p:blipFill>
                    <p:spPr>
                      <a:xfrm>
                        <a:off x="2119" y="2119"/>
                        <a:ext cx="2116" cy="2116"/>
                      </a:xfrm>
                      <a:prstGeom prst="rect">
                        <a:avLst/>
                      </a:prstGeom>
                    </p:spPr>
                  </p:pic>
                </p:oleObj>
              </mc:Fallback>
            </mc:AlternateContent>
          </a:graphicData>
        </a:graphic>
      </p:graphicFrame>
      <p:sp>
        <p:nvSpPr>
          <p:cNvPr id="9" name="Espace réservé pour une image  8">
            <a:extLst>
              <a:ext uri="{FF2B5EF4-FFF2-40B4-BE49-F238E27FC236}">
                <a16:creationId xmlns:a16="http://schemas.microsoft.com/office/drawing/2014/main" id="{C1AFB5BA-1043-9545-AC9B-FFF2F33F07C6}"/>
              </a:ext>
            </a:extLst>
          </p:cNvPr>
          <p:cNvSpPr>
            <a:spLocks noGrp="1"/>
          </p:cNvSpPr>
          <p:nvPr>
            <p:ph type="pic" sz="quarter" idx="13"/>
          </p:nvPr>
        </p:nvSpPr>
        <p:spPr bwMode="auto">
          <a:xfrm>
            <a:off x="7103533" y="0"/>
            <a:ext cx="5088467" cy="6858000"/>
          </a:xfrm>
          <a:custGeom>
            <a:avLst/>
            <a:gdLst>
              <a:gd name="connsiteX0" fmla="*/ 0 w 3816350"/>
              <a:gd name="connsiteY0" fmla="*/ 5143500 h 5143500"/>
              <a:gd name="connsiteX1" fmla="*/ 0 w 3816350"/>
              <a:gd name="connsiteY1" fmla="*/ 0 h 5143500"/>
              <a:gd name="connsiteX2" fmla="*/ 3816350 w 3816350"/>
              <a:gd name="connsiteY2" fmla="*/ 0 h 5143500"/>
              <a:gd name="connsiteX3" fmla="*/ 3816350 w 3816350"/>
              <a:gd name="connsiteY3" fmla="*/ 5143500 h 5143500"/>
              <a:gd name="connsiteX4" fmla="*/ 0 w 3816350"/>
              <a:gd name="connsiteY4" fmla="*/ 5143500 h 5143500"/>
              <a:gd name="connsiteX0" fmla="*/ 447869 w 3816350"/>
              <a:gd name="connsiteY0" fmla="*/ 5143500 h 5143500"/>
              <a:gd name="connsiteX1" fmla="*/ 0 w 3816350"/>
              <a:gd name="connsiteY1" fmla="*/ 0 h 5143500"/>
              <a:gd name="connsiteX2" fmla="*/ 3816350 w 3816350"/>
              <a:gd name="connsiteY2" fmla="*/ 0 h 5143500"/>
              <a:gd name="connsiteX3" fmla="*/ 3816350 w 3816350"/>
              <a:gd name="connsiteY3" fmla="*/ 5143500 h 5143500"/>
              <a:gd name="connsiteX4" fmla="*/ 447869 w 3816350"/>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6350" h="5143500">
                <a:moveTo>
                  <a:pt x="447869" y="5143500"/>
                </a:moveTo>
                <a:lnTo>
                  <a:pt x="0" y="0"/>
                </a:lnTo>
                <a:lnTo>
                  <a:pt x="3816350" y="0"/>
                </a:lnTo>
                <a:lnTo>
                  <a:pt x="3816350" y="5143500"/>
                </a:lnTo>
                <a:lnTo>
                  <a:pt x="447869" y="51435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defRPr b="0" i="0">
                <a:latin typeface="Calibri Light" panose="020F0302020204030204" pitchFamily="34" charset="0"/>
              </a:defRPr>
            </a:lvl1pPr>
          </a:lstStyle>
          <a:p>
            <a:r>
              <a:rPr lang="en-US"/>
              <a:t>Click icon to add picture</a:t>
            </a:r>
            <a:endParaRPr lang="fr-FR"/>
          </a:p>
        </p:txBody>
      </p:sp>
      <p:sp>
        <p:nvSpPr>
          <p:cNvPr id="7" name="Title 1">
            <a:extLst>
              <a:ext uri="{FF2B5EF4-FFF2-40B4-BE49-F238E27FC236}">
                <a16:creationId xmlns:a16="http://schemas.microsoft.com/office/drawing/2014/main" id="{16520907-AF95-4A4C-8525-648F69CE9807}"/>
              </a:ext>
            </a:extLst>
          </p:cNvPr>
          <p:cNvSpPr>
            <a:spLocks noGrp="1"/>
          </p:cNvSpPr>
          <p:nvPr>
            <p:ph type="title" hasCustomPrompt="1"/>
          </p:nvPr>
        </p:nvSpPr>
        <p:spPr>
          <a:xfrm>
            <a:off x="837456" y="1259099"/>
            <a:ext cx="5806936" cy="1313180"/>
          </a:xfrm>
          <a:prstGeom prst="rect">
            <a:avLst/>
          </a:prstGeom>
        </p:spPr>
        <p:txBody>
          <a:bodyPr anchor="t"/>
          <a:lstStyle>
            <a:lvl1pPr>
              <a:defRPr sz="4267" b="0" i="0">
                <a:solidFill>
                  <a:srgbClr val="494949"/>
                </a:solidFill>
                <a:latin typeface="Calibri Light" panose="020F0302020204030204" pitchFamily="34" charset="0"/>
              </a:defRPr>
            </a:lvl1pPr>
          </a:lstStyle>
          <a:p>
            <a:r>
              <a:rPr lang="en-US" noProof="0"/>
              <a:t>Click to edit Master title style</a:t>
            </a:r>
            <a:endParaRPr lang="en-GB" noProof="0"/>
          </a:p>
        </p:txBody>
      </p:sp>
      <p:sp>
        <p:nvSpPr>
          <p:cNvPr id="15" name="Text Placeholder 4">
            <a:extLst>
              <a:ext uri="{FF2B5EF4-FFF2-40B4-BE49-F238E27FC236}">
                <a16:creationId xmlns:a16="http://schemas.microsoft.com/office/drawing/2014/main" id="{6DB1E369-D542-F346-A6A8-71EB27E5B755}"/>
              </a:ext>
            </a:extLst>
          </p:cNvPr>
          <p:cNvSpPr>
            <a:spLocks noGrp="1"/>
          </p:cNvSpPr>
          <p:nvPr>
            <p:ph type="body" sz="quarter" idx="11" hasCustomPrompt="1"/>
          </p:nvPr>
        </p:nvSpPr>
        <p:spPr>
          <a:xfrm>
            <a:off x="838199" y="2906863"/>
            <a:ext cx="5806193" cy="450992"/>
          </a:xfrm>
        </p:spPr>
        <p:txBody>
          <a:bodyPr/>
          <a:lstStyle>
            <a:lvl1pPr marL="0" indent="0">
              <a:buNone/>
              <a:defRPr sz="2667">
                <a:solidFill>
                  <a:schemeClr val="accent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noProof="0"/>
              <a:t>Title</a:t>
            </a:r>
          </a:p>
        </p:txBody>
      </p:sp>
      <p:sp>
        <p:nvSpPr>
          <p:cNvPr id="16" name="Text Placeholder 21">
            <a:extLst>
              <a:ext uri="{FF2B5EF4-FFF2-40B4-BE49-F238E27FC236}">
                <a16:creationId xmlns:a16="http://schemas.microsoft.com/office/drawing/2014/main" id="{F2AC6D2E-6801-D24B-BDEC-4D6836C30D80}"/>
              </a:ext>
            </a:extLst>
          </p:cNvPr>
          <p:cNvSpPr>
            <a:spLocks noGrp="1"/>
          </p:cNvSpPr>
          <p:nvPr>
            <p:ph type="body" sz="quarter" idx="12" hasCustomPrompt="1"/>
          </p:nvPr>
        </p:nvSpPr>
        <p:spPr>
          <a:xfrm>
            <a:off x="838199" y="3395635"/>
            <a:ext cx="5806193" cy="903817"/>
          </a:xfrm>
        </p:spPr>
        <p:txBody>
          <a:bodyPr/>
          <a:lstStyle>
            <a:lvl1pPr marL="0" indent="0">
              <a:buNone/>
              <a:defRPr sz="2000"/>
            </a:lvl1pPr>
            <a:lvl2pPr marL="457189" indent="0">
              <a:buNone/>
              <a:defRPr/>
            </a:lvl2pPr>
          </a:lstStyle>
          <a:p>
            <a:pPr lvl="0"/>
            <a:r>
              <a:rPr lang="en-US" noProof="0"/>
              <a:t>Text</a:t>
            </a:r>
          </a:p>
        </p:txBody>
      </p:sp>
      <p:sp>
        <p:nvSpPr>
          <p:cNvPr id="17" name="Text Placeholder 4">
            <a:extLst>
              <a:ext uri="{FF2B5EF4-FFF2-40B4-BE49-F238E27FC236}">
                <a16:creationId xmlns:a16="http://schemas.microsoft.com/office/drawing/2014/main" id="{18180751-4C95-B549-9F55-9655D55BADA8}"/>
              </a:ext>
            </a:extLst>
          </p:cNvPr>
          <p:cNvSpPr>
            <a:spLocks noGrp="1"/>
          </p:cNvSpPr>
          <p:nvPr>
            <p:ph type="body" sz="quarter" idx="14" hasCustomPrompt="1"/>
          </p:nvPr>
        </p:nvSpPr>
        <p:spPr>
          <a:xfrm>
            <a:off x="838199" y="4694115"/>
            <a:ext cx="5806193" cy="450992"/>
          </a:xfrm>
        </p:spPr>
        <p:txBody>
          <a:bodyPr/>
          <a:lstStyle>
            <a:lvl1pPr marL="0" indent="0">
              <a:buNone/>
              <a:defRPr sz="2667">
                <a:solidFill>
                  <a:schemeClr val="accent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noProof="0"/>
              <a:t>Title</a:t>
            </a:r>
          </a:p>
        </p:txBody>
      </p:sp>
      <p:sp>
        <p:nvSpPr>
          <p:cNvPr id="18" name="Text Placeholder 21">
            <a:extLst>
              <a:ext uri="{FF2B5EF4-FFF2-40B4-BE49-F238E27FC236}">
                <a16:creationId xmlns:a16="http://schemas.microsoft.com/office/drawing/2014/main" id="{F33E44E8-5C36-9345-819D-E4F786FA5892}"/>
              </a:ext>
            </a:extLst>
          </p:cNvPr>
          <p:cNvSpPr>
            <a:spLocks noGrp="1"/>
          </p:cNvSpPr>
          <p:nvPr>
            <p:ph type="body" sz="quarter" idx="15" hasCustomPrompt="1"/>
          </p:nvPr>
        </p:nvSpPr>
        <p:spPr>
          <a:xfrm>
            <a:off x="838199" y="5182888"/>
            <a:ext cx="5806193" cy="903817"/>
          </a:xfrm>
        </p:spPr>
        <p:txBody>
          <a:bodyPr/>
          <a:lstStyle>
            <a:lvl1pPr marL="0" indent="0">
              <a:buNone/>
              <a:defRPr sz="2000"/>
            </a:lvl1pPr>
            <a:lvl2pPr marL="457189" indent="0">
              <a:buNone/>
              <a:defRPr/>
            </a:lvl2pPr>
          </a:lstStyle>
          <a:p>
            <a:pPr lvl="0"/>
            <a:r>
              <a:rPr lang="en-US" noProof="0"/>
              <a:t>Text</a:t>
            </a:r>
          </a:p>
        </p:txBody>
      </p:sp>
      <p:sp>
        <p:nvSpPr>
          <p:cNvPr id="13" name="Espace réservé du texte 5">
            <a:extLst>
              <a:ext uri="{FF2B5EF4-FFF2-40B4-BE49-F238E27FC236}">
                <a16:creationId xmlns:a16="http://schemas.microsoft.com/office/drawing/2014/main" id="{880A7E46-5984-7148-92E3-7AB7C79B3759}"/>
              </a:ext>
            </a:extLst>
          </p:cNvPr>
          <p:cNvSpPr>
            <a:spLocks noGrp="1"/>
          </p:cNvSpPr>
          <p:nvPr>
            <p:ph type="body" sz="quarter" idx="16" hasCustomPrompt="1"/>
          </p:nvPr>
        </p:nvSpPr>
        <p:spPr>
          <a:xfrm>
            <a:off x="837424" y="1013691"/>
            <a:ext cx="5806192" cy="198783"/>
          </a:xfrm>
          <a:prstGeom prst="rect">
            <a:avLst/>
          </a:prstGeom>
        </p:spPr>
        <p:txBody>
          <a:bodyPr>
            <a:noAutofit/>
          </a:bodyPr>
          <a:lstStyle>
            <a:lvl1pPr marL="47997" indent="0" algn="l">
              <a:buNone/>
              <a:defRPr sz="1600" b="1" i="0" spc="600">
                <a:solidFill>
                  <a:schemeClr val="tx2"/>
                </a:solidFill>
                <a:latin typeface="Calibri" panose="020F0502020204030204" pitchFamily="34" charset="0"/>
                <a:cs typeface="Calibri" panose="020F0502020204030204" pitchFamily="34" charset="0"/>
              </a:defRPr>
            </a:lvl1pPr>
          </a:lstStyle>
          <a:p>
            <a:r>
              <a:rPr lang="en-US" noProof="0"/>
              <a:t>SUBTITLE</a:t>
            </a:r>
          </a:p>
        </p:txBody>
      </p:sp>
      <p:pic>
        <p:nvPicPr>
          <p:cNvPr id="11" name="Picture 24">
            <a:extLst>
              <a:ext uri="{FF2B5EF4-FFF2-40B4-BE49-F238E27FC236}">
                <a16:creationId xmlns:a16="http://schemas.microsoft.com/office/drawing/2014/main" id="{BA535D1F-2C83-0840-B68A-0D3E2DADE4E5}"/>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0985370" y="6370080"/>
            <a:ext cx="1140284" cy="437917"/>
          </a:xfrm>
          <a:prstGeom prst="rect">
            <a:avLst/>
          </a:prstGeom>
        </p:spPr>
      </p:pic>
      <p:sp>
        <p:nvSpPr>
          <p:cNvPr id="3" name="TextBox 2">
            <a:extLst>
              <a:ext uri="{FF2B5EF4-FFF2-40B4-BE49-F238E27FC236}">
                <a16:creationId xmlns:a16="http://schemas.microsoft.com/office/drawing/2014/main" id="{FD57B487-8ABD-8D29-C834-EA1BA7DCEB56}"/>
              </a:ext>
            </a:extLst>
          </p:cNvPr>
          <p:cNvSpPr txBox="1"/>
          <p:nvPr userDrawn="1"/>
        </p:nvSpPr>
        <p:spPr>
          <a:xfrm>
            <a:off x="8877300" y="6463686"/>
            <a:ext cx="1890943" cy="369332"/>
          </a:xfrm>
          <a:prstGeom prst="rect">
            <a:avLst/>
          </a:prstGeom>
          <a:noFill/>
        </p:spPr>
        <p:txBody>
          <a:bodyPr wrap="square" rtlCol="0">
            <a:spAutoFit/>
          </a:bodyPr>
          <a:lstStyle/>
          <a:p>
            <a:r>
              <a:rPr lang="fr-CH" dirty="0" err="1">
                <a:solidFill>
                  <a:schemeClr val="accent3"/>
                </a:solidFill>
              </a:rPr>
              <a:t>Confidential</a:t>
            </a:r>
            <a:endParaRPr lang="en-GB" dirty="0">
              <a:solidFill>
                <a:schemeClr val="accent3"/>
              </a:solidFill>
            </a:endParaRPr>
          </a:p>
        </p:txBody>
      </p:sp>
    </p:spTree>
    <p:extLst>
      <p:ext uri="{BB962C8B-B14F-4D97-AF65-F5344CB8AC3E}">
        <p14:creationId xmlns:p14="http://schemas.microsoft.com/office/powerpoint/2010/main" val="19462458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911">
          <p15:clr>
            <a:srgbClr val="FBAE40"/>
          </p15:clr>
        </p15:guide>
        <p15:guide id="2" pos="16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eft Img + Title +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EFFF8E-E9D1-4F36-9B74-79561F16FBF3}"/>
              </a:ext>
            </a:extLst>
          </p:cNvPr>
          <p:cNvGraphicFramePr>
            <a:graphicFrameLocks noChangeAspect="1"/>
          </p:cNvGraphicFramePr>
          <p:nvPr>
            <p:custDataLst>
              <p:tags r:id="rId1"/>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 name="Object 3" hidden="1">
                        <a:extLst>
                          <a:ext uri="{FF2B5EF4-FFF2-40B4-BE49-F238E27FC236}">
                            <a16:creationId xmlns:a16="http://schemas.microsoft.com/office/drawing/2014/main" id="{3DEFFF8E-E9D1-4F36-9B74-79561F16FBF3}"/>
                          </a:ext>
                        </a:extLst>
                      </p:cNvPr>
                      <p:cNvPicPr/>
                      <p:nvPr/>
                    </p:nvPicPr>
                    <p:blipFill>
                      <a:blip r:embed="rId4"/>
                      <a:stretch>
                        <a:fillRect/>
                      </a:stretch>
                    </p:blipFill>
                    <p:spPr>
                      <a:xfrm>
                        <a:off x="2119" y="2119"/>
                        <a:ext cx="2116" cy="2116"/>
                      </a:xfrm>
                      <a:prstGeom prst="rect">
                        <a:avLst/>
                      </a:prstGeom>
                    </p:spPr>
                  </p:pic>
                </p:oleObj>
              </mc:Fallback>
            </mc:AlternateContent>
          </a:graphicData>
        </a:graphic>
      </p:graphicFrame>
      <p:sp>
        <p:nvSpPr>
          <p:cNvPr id="6" name="Espace réservé pour une image  5">
            <a:extLst>
              <a:ext uri="{FF2B5EF4-FFF2-40B4-BE49-F238E27FC236}">
                <a16:creationId xmlns:a16="http://schemas.microsoft.com/office/drawing/2014/main" id="{FEB3A25B-944B-2F41-A052-19FD4BF8BE05}"/>
              </a:ext>
            </a:extLst>
          </p:cNvPr>
          <p:cNvSpPr>
            <a:spLocks noGrp="1"/>
          </p:cNvSpPr>
          <p:nvPr>
            <p:ph type="pic" sz="quarter" idx="10"/>
          </p:nvPr>
        </p:nvSpPr>
        <p:spPr bwMode="auto">
          <a:xfrm>
            <a:off x="-10105" y="0"/>
            <a:ext cx="5543072" cy="6858000"/>
          </a:xfrm>
          <a:custGeom>
            <a:avLst/>
            <a:gdLst>
              <a:gd name="connsiteX0" fmla="*/ 0 w 4149725"/>
              <a:gd name="connsiteY0" fmla="*/ 5143500 h 5143500"/>
              <a:gd name="connsiteX1" fmla="*/ 570919 w 4149725"/>
              <a:gd name="connsiteY1" fmla="*/ 0 h 5143500"/>
              <a:gd name="connsiteX2" fmla="*/ 4149725 w 4149725"/>
              <a:gd name="connsiteY2" fmla="*/ 0 h 5143500"/>
              <a:gd name="connsiteX3" fmla="*/ 3578806 w 4149725"/>
              <a:gd name="connsiteY3" fmla="*/ 5143500 h 5143500"/>
              <a:gd name="connsiteX4" fmla="*/ 0 w 4149725"/>
              <a:gd name="connsiteY4" fmla="*/ 5143500 h 5143500"/>
              <a:gd name="connsiteX0" fmla="*/ 7579 w 4157304"/>
              <a:gd name="connsiteY0" fmla="*/ 5143500 h 5143500"/>
              <a:gd name="connsiteX1" fmla="*/ 0 w 4157304"/>
              <a:gd name="connsiteY1" fmla="*/ 6220 h 5143500"/>
              <a:gd name="connsiteX2" fmla="*/ 4157304 w 4157304"/>
              <a:gd name="connsiteY2" fmla="*/ 0 h 5143500"/>
              <a:gd name="connsiteX3" fmla="*/ 3586385 w 4157304"/>
              <a:gd name="connsiteY3" fmla="*/ 5143500 h 5143500"/>
              <a:gd name="connsiteX4" fmla="*/ 7579 w 4157304"/>
              <a:gd name="connsiteY4" fmla="*/ 5143500 h 5143500"/>
              <a:gd name="connsiteX0" fmla="*/ 7579 w 4157304"/>
              <a:gd name="connsiteY0" fmla="*/ 5155941 h 5155941"/>
              <a:gd name="connsiteX1" fmla="*/ 0 w 4157304"/>
              <a:gd name="connsiteY1" fmla="*/ 0 h 5155941"/>
              <a:gd name="connsiteX2" fmla="*/ 4157304 w 4157304"/>
              <a:gd name="connsiteY2" fmla="*/ 12441 h 5155941"/>
              <a:gd name="connsiteX3" fmla="*/ 3586385 w 4157304"/>
              <a:gd name="connsiteY3" fmla="*/ 5155941 h 5155941"/>
              <a:gd name="connsiteX4" fmla="*/ 7579 w 4157304"/>
              <a:gd name="connsiteY4" fmla="*/ 5155941 h 5155941"/>
              <a:gd name="connsiteX0" fmla="*/ 7579 w 4157304"/>
              <a:gd name="connsiteY0" fmla="*/ 5143500 h 5143500"/>
              <a:gd name="connsiteX1" fmla="*/ 0 w 4157304"/>
              <a:gd name="connsiteY1" fmla="*/ 6220 h 5143500"/>
              <a:gd name="connsiteX2" fmla="*/ 4157304 w 4157304"/>
              <a:gd name="connsiteY2" fmla="*/ 0 h 5143500"/>
              <a:gd name="connsiteX3" fmla="*/ 3586385 w 4157304"/>
              <a:gd name="connsiteY3" fmla="*/ 5143500 h 5143500"/>
              <a:gd name="connsiteX4" fmla="*/ 7579 w 4157304"/>
              <a:gd name="connsiteY4" fmla="*/ 5143500 h 5143500"/>
              <a:gd name="connsiteX0" fmla="*/ 7579 w 4157304"/>
              <a:gd name="connsiteY0" fmla="*/ 5149721 h 5149721"/>
              <a:gd name="connsiteX1" fmla="*/ 0 w 4157304"/>
              <a:gd name="connsiteY1" fmla="*/ 0 h 5149721"/>
              <a:gd name="connsiteX2" fmla="*/ 4157304 w 4157304"/>
              <a:gd name="connsiteY2" fmla="*/ 6221 h 5149721"/>
              <a:gd name="connsiteX3" fmla="*/ 3586385 w 4157304"/>
              <a:gd name="connsiteY3" fmla="*/ 5149721 h 5149721"/>
              <a:gd name="connsiteX4" fmla="*/ 7579 w 4157304"/>
              <a:gd name="connsiteY4" fmla="*/ 5149721 h 5149721"/>
              <a:gd name="connsiteX0" fmla="*/ 7579 w 4157304"/>
              <a:gd name="connsiteY0" fmla="*/ 5143500 h 5143500"/>
              <a:gd name="connsiteX1" fmla="*/ 0 w 4157304"/>
              <a:gd name="connsiteY1" fmla="*/ 0 h 5143500"/>
              <a:gd name="connsiteX2" fmla="*/ 4157304 w 4157304"/>
              <a:gd name="connsiteY2" fmla="*/ 0 h 5143500"/>
              <a:gd name="connsiteX3" fmla="*/ 3586385 w 4157304"/>
              <a:gd name="connsiteY3" fmla="*/ 5143500 h 5143500"/>
              <a:gd name="connsiteX4" fmla="*/ 7579 w 4157304"/>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304" h="5143500">
                <a:moveTo>
                  <a:pt x="7579" y="5143500"/>
                </a:moveTo>
                <a:cubicBezTo>
                  <a:pt x="5053" y="3431073"/>
                  <a:pt x="2526" y="1712427"/>
                  <a:pt x="0" y="0"/>
                </a:cubicBezTo>
                <a:lnTo>
                  <a:pt x="4157304" y="0"/>
                </a:lnTo>
                <a:lnTo>
                  <a:pt x="3586385" y="5143500"/>
                </a:lnTo>
                <a:lnTo>
                  <a:pt x="7579" y="51435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defRPr b="0" i="0">
                <a:latin typeface="Calibri Light" panose="020F0302020204030204" pitchFamily="34" charset="0"/>
              </a:defRPr>
            </a:lvl1pPr>
          </a:lstStyle>
          <a:p>
            <a:r>
              <a:rPr lang="en-US"/>
              <a:t>Click icon to add picture</a:t>
            </a:r>
            <a:endParaRPr lang="fr-FR"/>
          </a:p>
        </p:txBody>
      </p:sp>
      <p:sp>
        <p:nvSpPr>
          <p:cNvPr id="19" name="Title 1">
            <a:extLst>
              <a:ext uri="{FF2B5EF4-FFF2-40B4-BE49-F238E27FC236}">
                <a16:creationId xmlns:a16="http://schemas.microsoft.com/office/drawing/2014/main" id="{B70AEDEC-0ABE-0644-8B02-83228E508F4E}"/>
              </a:ext>
            </a:extLst>
          </p:cNvPr>
          <p:cNvSpPr>
            <a:spLocks noGrp="1"/>
          </p:cNvSpPr>
          <p:nvPr>
            <p:ph type="title" hasCustomPrompt="1"/>
          </p:nvPr>
        </p:nvSpPr>
        <p:spPr>
          <a:xfrm>
            <a:off x="5872309" y="2509253"/>
            <a:ext cx="5481491" cy="2931043"/>
          </a:xfrm>
          <a:prstGeom prst="rect">
            <a:avLst/>
          </a:prstGeom>
        </p:spPr>
        <p:txBody>
          <a:bodyPr anchor="t"/>
          <a:lstStyle>
            <a:lvl1pPr marL="152396" marR="0" indent="0" algn="l" defTabSz="914377" rtl="0" eaLnBrk="1" fontAlgn="auto" latinLnBrk="0" hangingPunct="1">
              <a:lnSpc>
                <a:spcPct val="90000"/>
              </a:lnSpc>
              <a:spcBef>
                <a:spcPct val="0"/>
              </a:spcBef>
              <a:spcAft>
                <a:spcPts val="0"/>
              </a:spcAft>
              <a:buClrTx/>
              <a:buSzTx/>
              <a:buFontTx/>
              <a:buNone/>
              <a:tabLst/>
              <a:defRPr sz="7200" b="0" i="0">
                <a:solidFill>
                  <a:schemeClr val="accent3"/>
                </a:solidFill>
                <a:latin typeface="Calibri Light" panose="020F0302020204030204" pitchFamily="34" charset="0"/>
              </a:defRPr>
            </a:lvl1pPr>
          </a:lstStyle>
          <a:p>
            <a:r>
              <a:rPr lang="en-GB" noProof="0"/>
              <a:t>Simple.</a:t>
            </a:r>
            <a:br>
              <a:rPr lang="en-GB" noProof="0"/>
            </a:br>
            <a:r>
              <a:rPr lang="en-GB" noProof="0"/>
              <a:t>Scalable.</a:t>
            </a:r>
            <a:br>
              <a:rPr lang="en-GB" noProof="0"/>
            </a:br>
            <a:r>
              <a:rPr lang="en-GB" noProof="0"/>
              <a:t>Sustainable.</a:t>
            </a:r>
          </a:p>
        </p:txBody>
      </p:sp>
      <p:sp>
        <p:nvSpPr>
          <p:cNvPr id="10" name="Text Placeholder 4">
            <a:extLst>
              <a:ext uri="{FF2B5EF4-FFF2-40B4-BE49-F238E27FC236}">
                <a16:creationId xmlns:a16="http://schemas.microsoft.com/office/drawing/2014/main" id="{6752F7B4-7E36-C643-B170-84C1FA8AC06D}"/>
              </a:ext>
            </a:extLst>
          </p:cNvPr>
          <p:cNvSpPr>
            <a:spLocks noGrp="1"/>
          </p:cNvSpPr>
          <p:nvPr>
            <p:ph type="body" sz="quarter" idx="11" hasCustomPrompt="1"/>
          </p:nvPr>
        </p:nvSpPr>
        <p:spPr>
          <a:xfrm>
            <a:off x="5882106" y="1897536"/>
            <a:ext cx="5480790" cy="450992"/>
          </a:xfrm>
        </p:spPr>
        <p:txBody>
          <a:bodyPr/>
          <a:lstStyle>
            <a:lvl1pPr marL="0" indent="0">
              <a:buNone/>
              <a:defRPr sz="2667">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noProof="0"/>
              <a:t>Title</a:t>
            </a:r>
          </a:p>
        </p:txBody>
      </p:sp>
      <p:sp>
        <p:nvSpPr>
          <p:cNvPr id="9" name="Espace réservé du texte 5">
            <a:extLst>
              <a:ext uri="{FF2B5EF4-FFF2-40B4-BE49-F238E27FC236}">
                <a16:creationId xmlns:a16="http://schemas.microsoft.com/office/drawing/2014/main" id="{B9F284FE-5CA4-FE4C-8245-03726EA20CB5}"/>
              </a:ext>
            </a:extLst>
          </p:cNvPr>
          <p:cNvSpPr>
            <a:spLocks noGrp="1"/>
          </p:cNvSpPr>
          <p:nvPr>
            <p:ph type="body" sz="quarter" idx="15" hasCustomPrompt="1"/>
          </p:nvPr>
        </p:nvSpPr>
        <p:spPr>
          <a:xfrm>
            <a:off x="5892799" y="1600658"/>
            <a:ext cx="5480789" cy="198783"/>
          </a:xfrm>
          <a:prstGeom prst="rect">
            <a:avLst/>
          </a:prstGeom>
        </p:spPr>
        <p:txBody>
          <a:bodyPr>
            <a:noAutofit/>
          </a:bodyPr>
          <a:lstStyle>
            <a:lvl1pPr marL="47997" indent="0" algn="l">
              <a:buNone/>
              <a:defRPr sz="1600" b="1" i="0" spc="600">
                <a:solidFill>
                  <a:schemeClr val="tx2"/>
                </a:solidFill>
                <a:latin typeface="Calibri" panose="020F0502020204030204" pitchFamily="34" charset="0"/>
                <a:cs typeface="Calibri" panose="020F0502020204030204" pitchFamily="34" charset="0"/>
              </a:defRPr>
            </a:lvl1pPr>
          </a:lstStyle>
          <a:p>
            <a:r>
              <a:rPr lang="en-US" noProof="0"/>
              <a:t>SUBTITLE</a:t>
            </a:r>
          </a:p>
        </p:txBody>
      </p:sp>
      <p:sp>
        <p:nvSpPr>
          <p:cNvPr id="2" name="TextBox 1">
            <a:extLst>
              <a:ext uri="{FF2B5EF4-FFF2-40B4-BE49-F238E27FC236}">
                <a16:creationId xmlns:a16="http://schemas.microsoft.com/office/drawing/2014/main" id="{FC0ABB09-A26C-8088-32D0-910EFA2E2B9B}"/>
              </a:ext>
            </a:extLst>
          </p:cNvPr>
          <p:cNvSpPr txBox="1"/>
          <p:nvPr userDrawn="1"/>
        </p:nvSpPr>
        <p:spPr>
          <a:xfrm>
            <a:off x="8877300" y="6463686"/>
            <a:ext cx="1890943" cy="369332"/>
          </a:xfrm>
          <a:prstGeom prst="rect">
            <a:avLst/>
          </a:prstGeom>
          <a:noFill/>
        </p:spPr>
        <p:txBody>
          <a:bodyPr wrap="square" rtlCol="0">
            <a:spAutoFit/>
          </a:bodyPr>
          <a:lstStyle/>
          <a:p>
            <a:r>
              <a:rPr lang="fr-CH" dirty="0" err="1">
                <a:solidFill>
                  <a:schemeClr val="accent3"/>
                </a:solidFill>
              </a:rPr>
              <a:t>Confidential</a:t>
            </a:r>
            <a:endParaRPr lang="en-GB" dirty="0">
              <a:solidFill>
                <a:schemeClr val="accent3"/>
              </a:solidFill>
            </a:endParaRPr>
          </a:p>
        </p:txBody>
      </p:sp>
    </p:spTree>
    <p:extLst>
      <p:ext uri="{BB962C8B-B14F-4D97-AF65-F5344CB8AC3E}">
        <p14:creationId xmlns:p14="http://schemas.microsoft.com/office/powerpoint/2010/main" val="82107018"/>
      </p:ext>
    </p:extLst>
  </p:cSld>
  <p:clrMapOvr>
    <a:masterClrMapping/>
  </p:clrMapOvr>
  <p:extLst>
    <p:ext uri="{DCECCB84-F9BA-43D5-87BE-67443E8EF086}">
      <p15:sldGuideLst xmlns:p15="http://schemas.microsoft.com/office/powerpoint/2012/main">
        <p15:guide id="1" orient="horz" pos="911">
          <p15:clr>
            <a:srgbClr val="FBAE40"/>
          </p15:clr>
        </p15:guide>
        <p15:guide id="2" pos="16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ound Graphic + Title + 2 Points">
    <p:spTree>
      <p:nvGrpSpPr>
        <p:cNvPr id="1" name=""/>
        <p:cNvGrpSpPr/>
        <p:nvPr/>
      </p:nvGrpSpPr>
      <p:grpSpPr>
        <a:xfrm>
          <a:off x="0" y="0"/>
          <a:ext cx="0" cy="0"/>
          <a:chOff x="0" y="0"/>
          <a:chExt cx="0" cy="0"/>
        </a:xfrm>
      </p:grpSpPr>
      <p:sp>
        <p:nvSpPr>
          <p:cNvPr id="6" name="Espace réservé pour une image  8">
            <a:extLst>
              <a:ext uri="{FF2B5EF4-FFF2-40B4-BE49-F238E27FC236}">
                <a16:creationId xmlns:a16="http://schemas.microsoft.com/office/drawing/2014/main" id="{9CF841E7-A8A2-E141-913E-9B348B7B693C}"/>
              </a:ext>
            </a:extLst>
          </p:cNvPr>
          <p:cNvSpPr>
            <a:spLocks noGrp="1"/>
          </p:cNvSpPr>
          <p:nvPr>
            <p:ph type="pic" sz="quarter" idx="13"/>
          </p:nvPr>
        </p:nvSpPr>
        <p:spPr>
          <a:xfrm>
            <a:off x="541095" y="979283"/>
            <a:ext cx="4899436" cy="4899436"/>
          </a:xfrm>
          <a:prstGeom prst="ellipse">
            <a:avLst/>
          </a:prstGeom>
          <a:effectLst/>
        </p:spPr>
        <p:txBody>
          <a:bodyPr/>
          <a:lstStyle>
            <a:lvl1pPr>
              <a:defRPr b="0" i="0">
                <a:latin typeface="Calibri Light" panose="020F0302020204030204" pitchFamily="34" charset="0"/>
              </a:defRPr>
            </a:lvl1pPr>
          </a:lstStyle>
          <a:p>
            <a:r>
              <a:rPr lang="en-US"/>
              <a:t>Click icon to add picture</a:t>
            </a:r>
            <a:endParaRPr lang="fr-FR"/>
          </a:p>
        </p:txBody>
      </p:sp>
      <p:sp>
        <p:nvSpPr>
          <p:cNvPr id="9" name="Title 1">
            <a:extLst>
              <a:ext uri="{FF2B5EF4-FFF2-40B4-BE49-F238E27FC236}">
                <a16:creationId xmlns:a16="http://schemas.microsoft.com/office/drawing/2014/main" id="{37E65452-3021-164C-A433-1F119180045B}"/>
              </a:ext>
            </a:extLst>
          </p:cNvPr>
          <p:cNvSpPr>
            <a:spLocks noGrp="1"/>
          </p:cNvSpPr>
          <p:nvPr>
            <p:ph type="title" hasCustomPrompt="1"/>
          </p:nvPr>
        </p:nvSpPr>
        <p:spPr>
          <a:xfrm>
            <a:off x="5892801" y="1259099"/>
            <a:ext cx="5461698" cy="1313180"/>
          </a:xfrm>
          <a:prstGeom prst="rect">
            <a:avLst/>
          </a:prstGeom>
        </p:spPr>
        <p:txBody>
          <a:bodyPr anchor="t"/>
          <a:lstStyle>
            <a:lvl1pPr>
              <a:defRPr sz="4267" b="0" i="0">
                <a:solidFill>
                  <a:schemeClr val="tx1"/>
                </a:solidFill>
                <a:latin typeface="Calibri Light" panose="020F0302020204030204" pitchFamily="34" charset="0"/>
              </a:defRPr>
            </a:lvl1pPr>
          </a:lstStyle>
          <a:p>
            <a:r>
              <a:rPr lang="en-US" noProof="0"/>
              <a:t>Click to edit Master title style</a:t>
            </a:r>
            <a:endParaRPr lang="en-GB" noProof="0"/>
          </a:p>
        </p:txBody>
      </p:sp>
      <p:sp>
        <p:nvSpPr>
          <p:cNvPr id="15" name="Text Placeholder 4">
            <a:extLst>
              <a:ext uri="{FF2B5EF4-FFF2-40B4-BE49-F238E27FC236}">
                <a16:creationId xmlns:a16="http://schemas.microsoft.com/office/drawing/2014/main" id="{FEEAE34F-F5C1-4348-9545-362612407CA3}"/>
              </a:ext>
            </a:extLst>
          </p:cNvPr>
          <p:cNvSpPr>
            <a:spLocks noGrp="1"/>
          </p:cNvSpPr>
          <p:nvPr>
            <p:ph type="body" sz="quarter" idx="11" hasCustomPrompt="1"/>
          </p:nvPr>
        </p:nvSpPr>
        <p:spPr>
          <a:xfrm>
            <a:off x="5892801" y="2817284"/>
            <a:ext cx="5460999" cy="339116"/>
          </a:xfrm>
        </p:spPr>
        <p:txBody>
          <a:bodyPr/>
          <a:lstStyle>
            <a:lvl1pPr marL="0" indent="0">
              <a:buNone/>
              <a:defRPr sz="2400">
                <a:solidFill>
                  <a:schemeClr val="accent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noProof="0"/>
              <a:t>Title</a:t>
            </a:r>
          </a:p>
        </p:txBody>
      </p:sp>
      <p:sp>
        <p:nvSpPr>
          <p:cNvPr id="16" name="Text Placeholder 21">
            <a:extLst>
              <a:ext uri="{FF2B5EF4-FFF2-40B4-BE49-F238E27FC236}">
                <a16:creationId xmlns:a16="http://schemas.microsoft.com/office/drawing/2014/main" id="{FCCE0AED-7C17-DB4D-94FC-F708C86DD1C2}"/>
              </a:ext>
            </a:extLst>
          </p:cNvPr>
          <p:cNvSpPr>
            <a:spLocks noGrp="1"/>
          </p:cNvSpPr>
          <p:nvPr>
            <p:ph type="body" sz="quarter" idx="12" hasCustomPrompt="1"/>
          </p:nvPr>
        </p:nvSpPr>
        <p:spPr>
          <a:xfrm>
            <a:off x="5892801" y="3306057"/>
            <a:ext cx="5460999" cy="903817"/>
          </a:xfrm>
        </p:spPr>
        <p:txBody>
          <a:bodyPr/>
          <a:lstStyle>
            <a:lvl1pPr marL="0" indent="0">
              <a:buNone/>
              <a:defRPr sz="2000"/>
            </a:lvl1pPr>
            <a:lvl2pPr marL="457189" indent="0">
              <a:buNone/>
              <a:defRPr/>
            </a:lvl2pPr>
          </a:lstStyle>
          <a:p>
            <a:pPr lvl="0"/>
            <a:r>
              <a:rPr lang="en-US" noProof="0"/>
              <a:t>Text</a:t>
            </a:r>
          </a:p>
        </p:txBody>
      </p:sp>
      <p:sp>
        <p:nvSpPr>
          <p:cNvPr id="17" name="Text Placeholder 4">
            <a:extLst>
              <a:ext uri="{FF2B5EF4-FFF2-40B4-BE49-F238E27FC236}">
                <a16:creationId xmlns:a16="http://schemas.microsoft.com/office/drawing/2014/main" id="{AFF35BBF-B4DF-5C48-B2E6-3622D2B5E355}"/>
              </a:ext>
            </a:extLst>
          </p:cNvPr>
          <p:cNvSpPr>
            <a:spLocks noGrp="1"/>
          </p:cNvSpPr>
          <p:nvPr>
            <p:ph type="body" sz="quarter" idx="14" hasCustomPrompt="1"/>
          </p:nvPr>
        </p:nvSpPr>
        <p:spPr>
          <a:xfrm>
            <a:off x="5892801" y="4604536"/>
            <a:ext cx="5460999" cy="339116"/>
          </a:xfrm>
        </p:spPr>
        <p:txBody>
          <a:bodyPr/>
          <a:lstStyle>
            <a:lvl1pPr marL="0" indent="0">
              <a:buNone/>
              <a:defRPr sz="2400">
                <a:solidFill>
                  <a:schemeClr val="accent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noProof="0"/>
              <a:t>Title</a:t>
            </a:r>
          </a:p>
        </p:txBody>
      </p:sp>
      <p:sp>
        <p:nvSpPr>
          <p:cNvPr id="18" name="Text Placeholder 21">
            <a:extLst>
              <a:ext uri="{FF2B5EF4-FFF2-40B4-BE49-F238E27FC236}">
                <a16:creationId xmlns:a16="http://schemas.microsoft.com/office/drawing/2014/main" id="{83760569-BB60-0749-864C-8FB273B89347}"/>
              </a:ext>
            </a:extLst>
          </p:cNvPr>
          <p:cNvSpPr>
            <a:spLocks noGrp="1"/>
          </p:cNvSpPr>
          <p:nvPr>
            <p:ph type="body" sz="quarter" idx="15" hasCustomPrompt="1"/>
          </p:nvPr>
        </p:nvSpPr>
        <p:spPr>
          <a:xfrm>
            <a:off x="5892801" y="5093309"/>
            <a:ext cx="5460999" cy="903817"/>
          </a:xfrm>
        </p:spPr>
        <p:txBody>
          <a:bodyPr/>
          <a:lstStyle>
            <a:lvl1pPr marL="0" indent="0">
              <a:buNone/>
              <a:defRPr sz="2000"/>
            </a:lvl1pPr>
            <a:lvl2pPr marL="457189" indent="0">
              <a:buNone/>
              <a:defRPr/>
            </a:lvl2pPr>
          </a:lstStyle>
          <a:p>
            <a:pPr lvl="0"/>
            <a:r>
              <a:rPr lang="en-US" noProof="0"/>
              <a:t>Text</a:t>
            </a:r>
          </a:p>
        </p:txBody>
      </p:sp>
      <p:sp>
        <p:nvSpPr>
          <p:cNvPr id="11" name="Espace réservé du texte 5">
            <a:extLst>
              <a:ext uri="{FF2B5EF4-FFF2-40B4-BE49-F238E27FC236}">
                <a16:creationId xmlns:a16="http://schemas.microsoft.com/office/drawing/2014/main" id="{953C32A4-6065-D141-BF26-7D74CB145DF7}"/>
              </a:ext>
            </a:extLst>
          </p:cNvPr>
          <p:cNvSpPr>
            <a:spLocks noGrp="1"/>
          </p:cNvSpPr>
          <p:nvPr>
            <p:ph type="body" sz="quarter" idx="16" hasCustomPrompt="1"/>
          </p:nvPr>
        </p:nvSpPr>
        <p:spPr>
          <a:xfrm>
            <a:off x="5892800" y="985487"/>
            <a:ext cx="5460998" cy="198783"/>
          </a:xfrm>
          <a:prstGeom prst="rect">
            <a:avLst/>
          </a:prstGeom>
        </p:spPr>
        <p:txBody>
          <a:bodyPr>
            <a:noAutofit/>
          </a:bodyPr>
          <a:lstStyle>
            <a:lvl1pPr marL="47997" indent="0" algn="l">
              <a:buNone/>
              <a:defRPr sz="1600" b="1" i="0" spc="600">
                <a:solidFill>
                  <a:schemeClr val="tx2"/>
                </a:solidFill>
                <a:latin typeface="Calibri" panose="020F0502020204030204" pitchFamily="34" charset="0"/>
                <a:cs typeface="Calibri" panose="020F0502020204030204" pitchFamily="34" charset="0"/>
              </a:defRPr>
            </a:lvl1pPr>
          </a:lstStyle>
          <a:p>
            <a:r>
              <a:rPr lang="en-US" noProof="0"/>
              <a:t>SUBTITLE</a:t>
            </a:r>
          </a:p>
        </p:txBody>
      </p:sp>
      <p:sp>
        <p:nvSpPr>
          <p:cNvPr id="2" name="TextBox 1">
            <a:extLst>
              <a:ext uri="{FF2B5EF4-FFF2-40B4-BE49-F238E27FC236}">
                <a16:creationId xmlns:a16="http://schemas.microsoft.com/office/drawing/2014/main" id="{56C95126-3E2B-333E-D339-A0B658B592E0}"/>
              </a:ext>
            </a:extLst>
          </p:cNvPr>
          <p:cNvSpPr txBox="1"/>
          <p:nvPr userDrawn="1"/>
        </p:nvSpPr>
        <p:spPr>
          <a:xfrm>
            <a:off x="8877300" y="6463686"/>
            <a:ext cx="1890943" cy="369332"/>
          </a:xfrm>
          <a:prstGeom prst="rect">
            <a:avLst/>
          </a:prstGeom>
          <a:noFill/>
        </p:spPr>
        <p:txBody>
          <a:bodyPr wrap="square" rtlCol="0">
            <a:spAutoFit/>
          </a:bodyPr>
          <a:lstStyle/>
          <a:p>
            <a:r>
              <a:rPr lang="fr-CH" dirty="0" err="1">
                <a:solidFill>
                  <a:schemeClr val="accent3"/>
                </a:solidFill>
              </a:rPr>
              <a:t>Confidential</a:t>
            </a:r>
            <a:endParaRPr lang="en-GB" dirty="0">
              <a:solidFill>
                <a:schemeClr val="accent3"/>
              </a:solidFill>
            </a:endParaRPr>
          </a:p>
        </p:txBody>
      </p:sp>
    </p:spTree>
    <p:extLst>
      <p:ext uri="{BB962C8B-B14F-4D97-AF65-F5344CB8AC3E}">
        <p14:creationId xmlns:p14="http://schemas.microsoft.com/office/powerpoint/2010/main" val="2728235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EFFF8E-E9D1-4F36-9B74-79561F16FBF3}"/>
              </a:ext>
            </a:extLst>
          </p:cNvPr>
          <p:cNvGraphicFramePr>
            <a:graphicFrameLocks noChangeAspect="1"/>
          </p:cNvGraphicFramePr>
          <p:nvPr>
            <p:custDataLst>
              <p:tags r:id="rId1"/>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 name="Object 3" hidden="1">
                        <a:extLst>
                          <a:ext uri="{FF2B5EF4-FFF2-40B4-BE49-F238E27FC236}">
                            <a16:creationId xmlns:a16="http://schemas.microsoft.com/office/drawing/2014/main" id="{3DEFFF8E-E9D1-4F36-9B74-79561F16FBF3}"/>
                          </a:ext>
                        </a:extLst>
                      </p:cNvPr>
                      <p:cNvPicPr/>
                      <p:nvPr/>
                    </p:nvPicPr>
                    <p:blipFill>
                      <a:blip r:embed="rId4"/>
                      <a:stretch>
                        <a:fillRect/>
                      </a:stretch>
                    </p:blipFill>
                    <p:spPr>
                      <a:xfrm>
                        <a:off x="2118" y="2118"/>
                        <a:ext cx="2116" cy="2116"/>
                      </a:xfrm>
                      <a:prstGeom prst="rect">
                        <a:avLst/>
                      </a:prstGeom>
                    </p:spPr>
                  </p:pic>
                </p:oleObj>
              </mc:Fallback>
            </mc:AlternateContent>
          </a:graphicData>
        </a:graphic>
      </p:graphicFrame>
      <p:sp>
        <p:nvSpPr>
          <p:cNvPr id="9" name="Titre 1">
            <a:extLst>
              <a:ext uri="{FF2B5EF4-FFF2-40B4-BE49-F238E27FC236}">
                <a16:creationId xmlns:a16="http://schemas.microsoft.com/office/drawing/2014/main" id="{8D3EAA49-F184-BD4D-9F5A-3CC8C8CEE16F}"/>
              </a:ext>
            </a:extLst>
          </p:cNvPr>
          <p:cNvSpPr>
            <a:spLocks noGrp="1"/>
          </p:cNvSpPr>
          <p:nvPr>
            <p:ph type="title" hasCustomPrompt="1"/>
          </p:nvPr>
        </p:nvSpPr>
        <p:spPr>
          <a:xfrm>
            <a:off x="838200" y="969491"/>
            <a:ext cx="10515600" cy="656591"/>
          </a:xfrm>
        </p:spPr>
        <p:txBody>
          <a:bodyPr/>
          <a:lstStyle>
            <a:lvl1pPr>
              <a:defRPr sz="4267" b="0" i="0">
                <a:solidFill>
                  <a:schemeClr val="tx1"/>
                </a:solidFill>
                <a:latin typeface="+mj-lt"/>
              </a:defRPr>
            </a:lvl1pPr>
          </a:lstStyle>
          <a:p>
            <a:r>
              <a:rPr lang="en-US" noProof="0"/>
              <a:t>Click to edit Master title style</a:t>
            </a:r>
            <a:endParaRPr lang="fr-FR"/>
          </a:p>
        </p:txBody>
      </p:sp>
      <p:sp>
        <p:nvSpPr>
          <p:cNvPr id="10" name="Espace réservé du texte 5">
            <a:extLst>
              <a:ext uri="{FF2B5EF4-FFF2-40B4-BE49-F238E27FC236}">
                <a16:creationId xmlns:a16="http://schemas.microsoft.com/office/drawing/2014/main" id="{F0BBC4ED-2030-B84E-814F-33F8C64BE2B8}"/>
              </a:ext>
            </a:extLst>
          </p:cNvPr>
          <p:cNvSpPr>
            <a:spLocks noGrp="1"/>
          </p:cNvSpPr>
          <p:nvPr>
            <p:ph type="body" sz="quarter" idx="26" hasCustomPrompt="1"/>
          </p:nvPr>
        </p:nvSpPr>
        <p:spPr>
          <a:xfrm>
            <a:off x="838200" y="629307"/>
            <a:ext cx="10515600" cy="263827"/>
          </a:xfrm>
          <a:prstGeom prst="rect">
            <a:avLst/>
          </a:prstGeom>
        </p:spPr>
        <p:txBody>
          <a:bodyPr/>
          <a:lstStyle>
            <a:lvl1pPr marL="47997" indent="0" algn="l">
              <a:buNone/>
              <a:defRPr sz="1600" b="1" i="0" spc="600">
                <a:solidFill>
                  <a:schemeClr val="tx2"/>
                </a:solidFill>
                <a:latin typeface="Calibri" panose="020F0502020204030204" pitchFamily="34" charset="0"/>
                <a:cs typeface="Calibri" panose="020F0502020204030204" pitchFamily="34" charset="0"/>
              </a:defRPr>
            </a:lvl1pPr>
          </a:lstStyle>
          <a:p>
            <a:r>
              <a:rPr lang="en-US" noProof="0"/>
              <a:t>SUBTITLE</a:t>
            </a:r>
          </a:p>
        </p:txBody>
      </p:sp>
    </p:spTree>
    <p:extLst>
      <p:ext uri="{BB962C8B-B14F-4D97-AF65-F5344CB8AC3E}">
        <p14:creationId xmlns:p14="http://schemas.microsoft.com/office/powerpoint/2010/main" val="219463507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Slide">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889390-9D92-BB42-9B05-B3A89F4D3E5A}"/>
              </a:ext>
            </a:extLst>
          </p:cNvPr>
          <p:cNvSpPr>
            <a:spLocks noGrp="1"/>
          </p:cNvSpPr>
          <p:nvPr>
            <p:ph type="title" hasCustomPrompt="1"/>
          </p:nvPr>
        </p:nvSpPr>
        <p:spPr>
          <a:xfrm>
            <a:off x="838200" y="965863"/>
            <a:ext cx="10515600" cy="656591"/>
          </a:xfrm>
        </p:spPr>
        <p:txBody>
          <a:bodyPr/>
          <a:lstStyle>
            <a:lvl1pPr>
              <a:defRPr sz="4267" b="0" i="0">
                <a:solidFill>
                  <a:schemeClr val="tx1"/>
                </a:solidFill>
                <a:latin typeface="+mj-lt"/>
              </a:defRPr>
            </a:lvl1pPr>
          </a:lstStyle>
          <a:p>
            <a:r>
              <a:rPr lang="en-US" noProof="0"/>
              <a:t>Click to edit Master title style</a:t>
            </a:r>
            <a:endParaRPr lang="fr-FR"/>
          </a:p>
        </p:txBody>
      </p:sp>
      <p:sp>
        <p:nvSpPr>
          <p:cNvPr id="7" name="Espace réservé du texte 4">
            <a:extLst>
              <a:ext uri="{FF2B5EF4-FFF2-40B4-BE49-F238E27FC236}">
                <a16:creationId xmlns:a16="http://schemas.microsoft.com/office/drawing/2014/main" id="{144996A3-3781-6D41-A076-24721486950D}"/>
              </a:ext>
            </a:extLst>
          </p:cNvPr>
          <p:cNvSpPr>
            <a:spLocks noGrp="1"/>
          </p:cNvSpPr>
          <p:nvPr>
            <p:ph type="body" sz="quarter" idx="10" hasCustomPrompt="1"/>
          </p:nvPr>
        </p:nvSpPr>
        <p:spPr>
          <a:xfrm>
            <a:off x="838200" y="2131877"/>
            <a:ext cx="10515600" cy="3745159"/>
          </a:xfrm>
        </p:spPr>
        <p:txBody>
          <a:bodyPr/>
          <a:lstStyle>
            <a:lvl1pPr>
              <a:buClr>
                <a:schemeClr val="accent3"/>
              </a:buClr>
              <a:defRPr sz="3733" b="0" i="0">
                <a:solidFill>
                  <a:schemeClr val="tx2"/>
                </a:solidFill>
                <a:latin typeface="+mn-lt"/>
              </a:defRPr>
            </a:lvl1pPr>
            <a:lvl2pPr>
              <a:buClr>
                <a:schemeClr val="accent3"/>
              </a:buClr>
              <a:defRPr sz="3200" b="0" i="0">
                <a:solidFill>
                  <a:schemeClr val="tx2"/>
                </a:solidFill>
                <a:latin typeface="+mn-lt"/>
              </a:defRPr>
            </a:lvl2pPr>
            <a:lvl3pPr>
              <a:buClr>
                <a:schemeClr val="accent3"/>
              </a:buClr>
              <a:defRPr sz="2400" b="0" i="0">
                <a:solidFill>
                  <a:schemeClr val="tx2"/>
                </a:solidFill>
                <a:latin typeface="+mn-lt"/>
              </a:defRPr>
            </a:lvl3pPr>
            <a:lvl4pPr>
              <a:defRPr sz="1867"/>
            </a:lvl4pPr>
          </a:lstStyle>
          <a:p>
            <a:r>
              <a:rPr lang="en-US" noProof="0"/>
              <a:t>Add text here</a:t>
            </a:r>
          </a:p>
          <a:p>
            <a:pPr lvl="1"/>
            <a:r>
              <a:rPr lang="en-US" noProof="0"/>
              <a:t>Second level</a:t>
            </a:r>
          </a:p>
          <a:p>
            <a:pPr lvl="2"/>
            <a:r>
              <a:rPr lang="en-US" noProof="0"/>
              <a:t>Third level</a:t>
            </a:r>
          </a:p>
        </p:txBody>
      </p:sp>
      <p:sp>
        <p:nvSpPr>
          <p:cNvPr id="8" name="Espace réservé du texte 5">
            <a:extLst>
              <a:ext uri="{FF2B5EF4-FFF2-40B4-BE49-F238E27FC236}">
                <a16:creationId xmlns:a16="http://schemas.microsoft.com/office/drawing/2014/main" id="{C34929CA-9115-224F-A486-7C98E0BBFB05}"/>
              </a:ext>
            </a:extLst>
          </p:cNvPr>
          <p:cNvSpPr>
            <a:spLocks noGrp="1"/>
          </p:cNvSpPr>
          <p:nvPr>
            <p:ph type="body" sz="quarter" idx="26" hasCustomPrompt="1"/>
          </p:nvPr>
        </p:nvSpPr>
        <p:spPr>
          <a:xfrm>
            <a:off x="826338" y="629308"/>
            <a:ext cx="10526786" cy="233009"/>
          </a:xfrm>
          <a:prstGeom prst="rect">
            <a:avLst/>
          </a:prstGeom>
        </p:spPr>
        <p:txBody>
          <a:bodyPr/>
          <a:lstStyle>
            <a:lvl1pPr marL="47997" indent="0" algn="l">
              <a:buNone/>
              <a:defRPr sz="1600" b="1" i="0" spc="600">
                <a:solidFill>
                  <a:schemeClr val="tx2"/>
                </a:solidFill>
                <a:latin typeface="Calibri" panose="020F0502020204030204" pitchFamily="34" charset="0"/>
                <a:cs typeface="Calibri" panose="020F0502020204030204" pitchFamily="34" charset="0"/>
              </a:defRPr>
            </a:lvl1pPr>
          </a:lstStyle>
          <a:p>
            <a:r>
              <a:rPr lang="en-US" noProof="0"/>
              <a:t>SUBTITLE</a:t>
            </a:r>
          </a:p>
        </p:txBody>
      </p:sp>
    </p:spTree>
    <p:extLst>
      <p:ext uri="{BB962C8B-B14F-4D97-AF65-F5344CB8AC3E}">
        <p14:creationId xmlns:p14="http://schemas.microsoft.com/office/powerpoint/2010/main" val="508710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A6F96-E992-0C16-A4BD-F7DC74A0A388}"/>
              </a:ext>
            </a:extLst>
          </p:cNvPr>
          <p:cNvSpPr>
            <a:spLocks noGrp="1"/>
          </p:cNvSpPr>
          <p:nvPr>
            <p:ph type="title"/>
          </p:nvPr>
        </p:nvSpPr>
        <p:spPr/>
        <p:txBody>
          <a:bodyPr/>
          <a:lstStyle/>
          <a:p>
            <a:r>
              <a:rPr lang="en-GB"/>
              <a:t>Click to edit Master title style</a:t>
            </a:r>
            <a:endParaRPr lang="en-CH"/>
          </a:p>
        </p:txBody>
      </p:sp>
    </p:spTree>
    <p:extLst>
      <p:ext uri="{BB962C8B-B14F-4D97-AF65-F5344CB8AC3E}">
        <p14:creationId xmlns:p14="http://schemas.microsoft.com/office/powerpoint/2010/main" val="1567774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8324D26-4DD3-0B4B-86C5-B6D8CAA6DEB9}"/>
              </a:ext>
            </a:extLst>
          </p:cNvPr>
          <p:cNvSpPr>
            <a:spLocks noGrp="1"/>
          </p:cNvSpPr>
          <p:nvPr>
            <p:ph sz="half" idx="1" hasCustomPrompt="1"/>
          </p:nvPr>
        </p:nvSpPr>
        <p:spPr>
          <a:xfrm>
            <a:off x="838200" y="1828800"/>
            <a:ext cx="5156200" cy="4121242"/>
          </a:xfrm>
        </p:spPr>
        <p:txBody>
          <a:bodyPr/>
          <a:lstStyle>
            <a:lvl1pPr>
              <a:buClr>
                <a:schemeClr val="accent3"/>
              </a:buClr>
              <a:defRPr sz="3733" b="0" i="0">
                <a:solidFill>
                  <a:schemeClr val="tx2"/>
                </a:solidFill>
                <a:latin typeface="+mn-lt"/>
              </a:defRPr>
            </a:lvl1pPr>
            <a:lvl2pPr>
              <a:buClr>
                <a:schemeClr val="accent3"/>
              </a:buClr>
              <a:defRPr sz="3200" b="0" i="0">
                <a:solidFill>
                  <a:schemeClr val="tx2"/>
                </a:solidFill>
                <a:latin typeface="+mn-lt"/>
              </a:defRPr>
            </a:lvl2pPr>
            <a:lvl3pPr>
              <a:buClr>
                <a:schemeClr val="accent3"/>
              </a:buClr>
              <a:defRPr sz="2667" b="0" i="0">
                <a:solidFill>
                  <a:schemeClr val="tx2"/>
                </a:solidFill>
                <a:latin typeface="+mn-lt"/>
              </a:defRPr>
            </a:lvl3pPr>
            <a:lvl4pPr>
              <a:buClr>
                <a:schemeClr val="accent2"/>
              </a:buClr>
              <a:defRPr sz="2400" b="0" i="0">
                <a:latin typeface="Work Sans ExtraLight" pitchFamily="2" charset="77"/>
              </a:defRPr>
            </a:lvl4pPr>
            <a:lvl5pPr>
              <a:buClr>
                <a:schemeClr val="accent2"/>
              </a:buClr>
              <a:defRPr sz="2400" b="0" i="0">
                <a:latin typeface="Work Sans ExtraLight" pitchFamily="2" charset="77"/>
              </a:defRPr>
            </a:lvl5pPr>
            <a:lvl6pPr>
              <a:defRPr sz="2400"/>
            </a:lvl6pPr>
            <a:lvl7pPr>
              <a:defRPr sz="2400"/>
            </a:lvl7pPr>
            <a:lvl8pPr>
              <a:defRPr sz="2400"/>
            </a:lvl8pPr>
            <a:lvl9pPr>
              <a:defRPr sz="2400"/>
            </a:lvl9pPr>
          </a:lstStyle>
          <a:p>
            <a:pPr lvl="0"/>
            <a:r>
              <a:rPr lang="en-US" noProof="0"/>
              <a:t>Level 1</a:t>
            </a:r>
          </a:p>
          <a:p>
            <a:pPr lvl="1"/>
            <a:r>
              <a:rPr lang="en-US" noProof="0"/>
              <a:t>Level 2</a:t>
            </a:r>
          </a:p>
          <a:p>
            <a:pPr lvl="2"/>
            <a:r>
              <a:rPr lang="en-US" noProof="0"/>
              <a:t>Level 3</a:t>
            </a:r>
          </a:p>
        </p:txBody>
      </p:sp>
      <p:sp>
        <p:nvSpPr>
          <p:cNvPr id="7" name="Content Placeholder 3">
            <a:extLst>
              <a:ext uri="{FF2B5EF4-FFF2-40B4-BE49-F238E27FC236}">
                <a16:creationId xmlns:a16="http://schemas.microsoft.com/office/drawing/2014/main" id="{0E185D17-2BFE-7C4C-AD66-C3A2690D206F}"/>
              </a:ext>
            </a:extLst>
          </p:cNvPr>
          <p:cNvSpPr>
            <a:spLocks noGrp="1"/>
          </p:cNvSpPr>
          <p:nvPr>
            <p:ph sz="half" idx="2" hasCustomPrompt="1"/>
          </p:nvPr>
        </p:nvSpPr>
        <p:spPr>
          <a:xfrm>
            <a:off x="6197600" y="1828800"/>
            <a:ext cx="5156199" cy="4121242"/>
          </a:xfrm>
        </p:spPr>
        <p:txBody>
          <a:bodyPr/>
          <a:lstStyle>
            <a:lvl1pPr>
              <a:buClr>
                <a:schemeClr val="accent3"/>
              </a:buClr>
              <a:defRPr sz="3733" b="0" i="0">
                <a:solidFill>
                  <a:schemeClr val="tx2"/>
                </a:solidFill>
                <a:latin typeface="+mn-lt"/>
              </a:defRPr>
            </a:lvl1pPr>
            <a:lvl2pPr>
              <a:buClr>
                <a:schemeClr val="accent3"/>
              </a:buClr>
              <a:defRPr sz="3200" b="0" i="0">
                <a:solidFill>
                  <a:schemeClr val="tx2"/>
                </a:solidFill>
                <a:latin typeface="+mn-lt"/>
              </a:defRPr>
            </a:lvl2pPr>
            <a:lvl3pPr>
              <a:buClr>
                <a:schemeClr val="accent3"/>
              </a:buClr>
              <a:defRPr sz="2667" b="0" i="0">
                <a:solidFill>
                  <a:schemeClr val="tx2"/>
                </a:solidFill>
                <a:latin typeface="+mn-lt"/>
              </a:defRPr>
            </a:lvl3pPr>
            <a:lvl4pPr>
              <a:buClr>
                <a:schemeClr val="accent2"/>
              </a:buClr>
              <a:defRPr sz="2400" b="0" i="0">
                <a:latin typeface="Work Sans ExtraLight" pitchFamily="2" charset="77"/>
              </a:defRPr>
            </a:lvl4pPr>
            <a:lvl5pPr>
              <a:buClr>
                <a:schemeClr val="accent2"/>
              </a:buClr>
              <a:defRPr sz="2400" b="0" i="0">
                <a:latin typeface="Work Sans ExtraLight" pitchFamily="2" charset="77"/>
              </a:defRPr>
            </a:lvl5pPr>
            <a:lvl6pPr>
              <a:defRPr sz="2400"/>
            </a:lvl6pPr>
            <a:lvl7pPr>
              <a:defRPr sz="2400"/>
            </a:lvl7pPr>
            <a:lvl8pPr>
              <a:defRPr sz="2400"/>
            </a:lvl8pPr>
            <a:lvl9pPr>
              <a:defRPr sz="2400"/>
            </a:lvl9pPr>
          </a:lstStyle>
          <a:p>
            <a:pPr lvl="0"/>
            <a:r>
              <a:rPr lang="en-US" noProof="0"/>
              <a:t>Level 1</a:t>
            </a:r>
          </a:p>
          <a:p>
            <a:pPr lvl="1"/>
            <a:r>
              <a:rPr lang="en-US" noProof="0"/>
              <a:t>Level 2</a:t>
            </a:r>
          </a:p>
          <a:p>
            <a:pPr lvl="2"/>
            <a:r>
              <a:rPr lang="en-US" noProof="0"/>
              <a:t>Level 3</a:t>
            </a:r>
          </a:p>
        </p:txBody>
      </p:sp>
      <p:sp>
        <p:nvSpPr>
          <p:cNvPr id="12" name="Titre 1">
            <a:extLst>
              <a:ext uri="{FF2B5EF4-FFF2-40B4-BE49-F238E27FC236}">
                <a16:creationId xmlns:a16="http://schemas.microsoft.com/office/drawing/2014/main" id="{C139A51F-9B91-8F4F-BABD-BE273EAB54E5}"/>
              </a:ext>
            </a:extLst>
          </p:cNvPr>
          <p:cNvSpPr>
            <a:spLocks noGrp="1"/>
          </p:cNvSpPr>
          <p:nvPr>
            <p:ph type="title" hasCustomPrompt="1"/>
          </p:nvPr>
        </p:nvSpPr>
        <p:spPr>
          <a:xfrm>
            <a:off x="838200" y="957080"/>
            <a:ext cx="10515599" cy="656591"/>
          </a:xfrm>
        </p:spPr>
        <p:txBody>
          <a:bodyPr/>
          <a:lstStyle>
            <a:lvl1pPr algn="l">
              <a:defRPr sz="4267" b="0" i="0">
                <a:solidFill>
                  <a:schemeClr val="tx1"/>
                </a:solidFill>
                <a:latin typeface="+mj-lt"/>
              </a:defRPr>
            </a:lvl1pPr>
          </a:lstStyle>
          <a:p>
            <a:r>
              <a:rPr lang="en-US" noProof="0"/>
              <a:t>Click to edit Master title style</a:t>
            </a:r>
            <a:endParaRPr lang="fr-FR"/>
          </a:p>
        </p:txBody>
      </p:sp>
      <p:sp>
        <p:nvSpPr>
          <p:cNvPr id="13" name="Espace réservé du texte 5">
            <a:extLst>
              <a:ext uri="{FF2B5EF4-FFF2-40B4-BE49-F238E27FC236}">
                <a16:creationId xmlns:a16="http://schemas.microsoft.com/office/drawing/2014/main" id="{BB7A62D4-424B-D745-BF1D-3B3828C29C5C}"/>
              </a:ext>
            </a:extLst>
          </p:cNvPr>
          <p:cNvSpPr>
            <a:spLocks noGrp="1"/>
          </p:cNvSpPr>
          <p:nvPr>
            <p:ph type="body" sz="quarter" idx="26" hasCustomPrompt="1"/>
          </p:nvPr>
        </p:nvSpPr>
        <p:spPr>
          <a:xfrm>
            <a:off x="838199" y="642652"/>
            <a:ext cx="10515600" cy="201784"/>
          </a:xfrm>
          <a:prstGeom prst="rect">
            <a:avLst/>
          </a:prstGeom>
        </p:spPr>
        <p:txBody>
          <a:bodyPr/>
          <a:lstStyle>
            <a:lvl1pPr marL="47997" indent="0" algn="l">
              <a:buNone/>
              <a:defRPr sz="1600" b="1" i="0" spc="600">
                <a:solidFill>
                  <a:schemeClr val="tx2"/>
                </a:solidFill>
                <a:latin typeface="Calibri" panose="020F0502020204030204" pitchFamily="34" charset="0"/>
                <a:cs typeface="Calibri" panose="020F0502020204030204" pitchFamily="34" charset="0"/>
              </a:defRPr>
            </a:lvl1pPr>
          </a:lstStyle>
          <a:p>
            <a:r>
              <a:rPr lang="en-US" noProof="0"/>
              <a:t>SUBTITLE</a:t>
            </a:r>
          </a:p>
        </p:txBody>
      </p:sp>
    </p:spTree>
    <p:extLst>
      <p:ext uri="{BB962C8B-B14F-4D97-AF65-F5344CB8AC3E}">
        <p14:creationId xmlns:p14="http://schemas.microsoft.com/office/powerpoint/2010/main" val="571018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43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g + Centered Conten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8324D26-4DD3-0B4B-86C5-B6D8CAA6DEB9}"/>
              </a:ext>
            </a:extLst>
          </p:cNvPr>
          <p:cNvSpPr>
            <a:spLocks noGrp="1"/>
          </p:cNvSpPr>
          <p:nvPr>
            <p:ph sz="half" idx="1" hasCustomPrompt="1"/>
          </p:nvPr>
        </p:nvSpPr>
        <p:spPr>
          <a:xfrm>
            <a:off x="3338661" y="3786182"/>
            <a:ext cx="3789251" cy="1442436"/>
          </a:xfrm>
        </p:spPr>
        <p:txBody>
          <a:bodyPr/>
          <a:lstStyle>
            <a:lvl1pPr>
              <a:buClr>
                <a:schemeClr val="accent3"/>
              </a:buClr>
              <a:defRPr sz="2000" b="0" i="0">
                <a:solidFill>
                  <a:schemeClr val="tx2"/>
                </a:solidFill>
                <a:latin typeface="+mn-lt"/>
              </a:defRPr>
            </a:lvl1pPr>
            <a:lvl2pPr>
              <a:buClr>
                <a:schemeClr val="accent3"/>
              </a:buClr>
              <a:defRPr sz="3200" b="0" i="0">
                <a:latin typeface="+mj-lt"/>
              </a:defRPr>
            </a:lvl2pPr>
            <a:lvl3pPr>
              <a:buClr>
                <a:schemeClr val="accent3"/>
              </a:buClr>
              <a:defRPr sz="2667" b="0" i="0">
                <a:latin typeface="+mj-lt"/>
              </a:defRPr>
            </a:lvl3pPr>
            <a:lvl4pPr>
              <a:buClr>
                <a:schemeClr val="accent2"/>
              </a:buClr>
              <a:defRPr sz="2400" b="0" i="0">
                <a:latin typeface="Work Sans ExtraLight" pitchFamily="2" charset="77"/>
              </a:defRPr>
            </a:lvl4pPr>
            <a:lvl5pPr>
              <a:buClr>
                <a:schemeClr val="accent2"/>
              </a:buClr>
              <a:defRPr sz="2400" b="0" i="0">
                <a:latin typeface="Work Sans ExtraLight" pitchFamily="2" charset="77"/>
              </a:defRPr>
            </a:lvl5pPr>
            <a:lvl6pPr>
              <a:defRPr sz="2400"/>
            </a:lvl6pPr>
            <a:lvl7pPr>
              <a:defRPr sz="2400"/>
            </a:lvl7pPr>
            <a:lvl8pPr>
              <a:defRPr sz="2400"/>
            </a:lvl8pPr>
            <a:lvl9pPr>
              <a:defRPr sz="2400"/>
            </a:lvl9pPr>
          </a:lstStyle>
          <a:p>
            <a:pPr lvl="0"/>
            <a:r>
              <a:rPr lang="en-US" noProof="0"/>
              <a:t>List</a:t>
            </a:r>
          </a:p>
        </p:txBody>
      </p:sp>
      <p:sp>
        <p:nvSpPr>
          <p:cNvPr id="7" name="Content Placeholder 3">
            <a:extLst>
              <a:ext uri="{FF2B5EF4-FFF2-40B4-BE49-F238E27FC236}">
                <a16:creationId xmlns:a16="http://schemas.microsoft.com/office/drawing/2014/main" id="{0E185D17-2BFE-7C4C-AD66-C3A2690D206F}"/>
              </a:ext>
            </a:extLst>
          </p:cNvPr>
          <p:cNvSpPr>
            <a:spLocks noGrp="1"/>
          </p:cNvSpPr>
          <p:nvPr>
            <p:ph sz="half" idx="2" hasCustomPrompt="1"/>
          </p:nvPr>
        </p:nvSpPr>
        <p:spPr>
          <a:xfrm>
            <a:off x="7560537" y="3786182"/>
            <a:ext cx="3789251" cy="1442436"/>
          </a:xfrm>
        </p:spPr>
        <p:txBody>
          <a:bodyPr/>
          <a:lstStyle>
            <a:lvl1pPr>
              <a:buClr>
                <a:schemeClr val="accent3"/>
              </a:buClr>
              <a:defRPr sz="2000" b="0" i="0">
                <a:solidFill>
                  <a:schemeClr val="tx2"/>
                </a:solidFill>
                <a:latin typeface="+mn-lt"/>
              </a:defRPr>
            </a:lvl1pPr>
            <a:lvl2pPr>
              <a:buClr>
                <a:schemeClr val="accent3"/>
              </a:buClr>
              <a:defRPr sz="3200" b="0" i="0">
                <a:latin typeface="+mj-lt"/>
              </a:defRPr>
            </a:lvl2pPr>
            <a:lvl3pPr>
              <a:buClr>
                <a:schemeClr val="accent3"/>
              </a:buClr>
              <a:defRPr sz="2667" b="0" i="0">
                <a:latin typeface="+mj-lt"/>
              </a:defRPr>
            </a:lvl3pPr>
            <a:lvl4pPr>
              <a:buClr>
                <a:schemeClr val="accent2"/>
              </a:buClr>
              <a:defRPr sz="2400" b="0" i="0">
                <a:latin typeface="Work Sans ExtraLight" pitchFamily="2" charset="77"/>
              </a:defRPr>
            </a:lvl4pPr>
            <a:lvl5pPr>
              <a:buClr>
                <a:schemeClr val="accent2"/>
              </a:buClr>
              <a:defRPr sz="2400" b="0" i="0">
                <a:latin typeface="Work Sans ExtraLight" pitchFamily="2" charset="77"/>
              </a:defRPr>
            </a:lvl5pPr>
            <a:lvl6pPr>
              <a:defRPr sz="2400"/>
            </a:lvl6pPr>
            <a:lvl7pPr>
              <a:defRPr sz="2400"/>
            </a:lvl7pPr>
            <a:lvl8pPr>
              <a:defRPr sz="2400"/>
            </a:lvl8pPr>
            <a:lvl9pPr>
              <a:defRPr sz="2400"/>
            </a:lvl9pPr>
          </a:lstStyle>
          <a:p>
            <a:pPr lvl="0"/>
            <a:r>
              <a:rPr lang="en-US" noProof="0"/>
              <a:t>List</a:t>
            </a:r>
          </a:p>
        </p:txBody>
      </p:sp>
      <p:sp>
        <p:nvSpPr>
          <p:cNvPr id="12" name="Titre 1">
            <a:extLst>
              <a:ext uri="{FF2B5EF4-FFF2-40B4-BE49-F238E27FC236}">
                <a16:creationId xmlns:a16="http://schemas.microsoft.com/office/drawing/2014/main" id="{C139A51F-9B91-8F4F-BABD-BE273EAB54E5}"/>
              </a:ext>
            </a:extLst>
          </p:cNvPr>
          <p:cNvSpPr>
            <a:spLocks noGrp="1"/>
          </p:cNvSpPr>
          <p:nvPr>
            <p:ph type="title" hasCustomPrompt="1"/>
          </p:nvPr>
        </p:nvSpPr>
        <p:spPr>
          <a:xfrm>
            <a:off x="3338661" y="1599162"/>
            <a:ext cx="8015138" cy="656591"/>
          </a:xfrm>
        </p:spPr>
        <p:txBody>
          <a:bodyPr/>
          <a:lstStyle>
            <a:lvl1pPr algn="l">
              <a:defRPr sz="4267" b="0" i="0">
                <a:solidFill>
                  <a:schemeClr val="tx1"/>
                </a:solidFill>
                <a:latin typeface="+mj-lt"/>
              </a:defRPr>
            </a:lvl1pPr>
          </a:lstStyle>
          <a:p>
            <a:r>
              <a:rPr lang="en-US" noProof="0"/>
              <a:t>Click to edit Master title style</a:t>
            </a:r>
            <a:endParaRPr lang="fr-FR"/>
          </a:p>
        </p:txBody>
      </p:sp>
      <p:sp>
        <p:nvSpPr>
          <p:cNvPr id="13" name="Espace réservé du texte 5">
            <a:extLst>
              <a:ext uri="{FF2B5EF4-FFF2-40B4-BE49-F238E27FC236}">
                <a16:creationId xmlns:a16="http://schemas.microsoft.com/office/drawing/2014/main" id="{BB7A62D4-424B-D745-BF1D-3B3828C29C5C}"/>
              </a:ext>
            </a:extLst>
          </p:cNvPr>
          <p:cNvSpPr>
            <a:spLocks noGrp="1"/>
          </p:cNvSpPr>
          <p:nvPr>
            <p:ph type="body" sz="quarter" idx="26" hasCustomPrompt="1"/>
          </p:nvPr>
        </p:nvSpPr>
        <p:spPr>
          <a:xfrm>
            <a:off x="3334649" y="1284733"/>
            <a:ext cx="8015139" cy="235723"/>
          </a:xfrm>
          <a:prstGeom prst="rect">
            <a:avLst/>
          </a:prstGeom>
        </p:spPr>
        <p:txBody>
          <a:bodyPr/>
          <a:lstStyle>
            <a:lvl1pPr marL="47997" indent="0" algn="l">
              <a:buNone/>
              <a:defRPr sz="1600" b="1" i="0" spc="600">
                <a:solidFill>
                  <a:schemeClr val="accent3"/>
                </a:solidFill>
                <a:latin typeface="Calibri" panose="020F0502020204030204" pitchFamily="34" charset="0"/>
                <a:cs typeface="Calibri" panose="020F0502020204030204" pitchFamily="34" charset="0"/>
              </a:defRPr>
            </a:lvl1pPr>
          </a:lstStyle>
          <a:p>
            <a:r>
              <a:rPr lang="en-US" noProof="0"/>
              <a:t>SUBTITLE</a:t>
            </a:r>
          </a:p>
        </p:txBody>
      </p:sp>
      <p:sp>
        <p:nvSpPr>
          <p:cNvPr id="3" name="Espace réservé du contenu 2">
            <a:extLst>
              <a:ext uri="{FF2B5EF4-FFF2-40B4-BE49-F238E27FC236}">
                <a16:creationId xmlns:a16="http://schemas.microsoft.com/office/drawing/2014/main" id="{24C520D6-A056-CC48-8480-3281A4C654D6}"/>
              </a:ext>
            </a:extLst>
          </p:cNvPr>
          <p:cNvSpPr>
            <a:spLocks noGrp="1"/>
          </p:cNvSpPr>
          <p:nvPr>
            <p:ph sz="quarter" idx="27" hasCustomPrompt="1"/>
          </p:nvPr>
        </p:nvSpPr>
        <p:spPr>
          <a:xfrm>
            <a:off x="3338660" y="2514120"/>
            <a:ext cx="8015139" cy="1013695"/>
          </a:xfrm>
        </p:spPr>
        <p:txBody>
          <a:bodyPr/>
          <a:lstStyle>
            <a:lvl1pPr marL="0" indent="0">
              <a:buNone/>
              <a:defRPr sz="2400"/>
            </a:lvl1pPr>
          </a:lstStyle>
          <a:p>
            <a:r>
              <a:rPr lang="en-US"/>
              <a:t>Text</a:t>
            </a:r>
          </a:p>
        </p:txBody>
      </p:sp>
      <p:sp>
        <p:nvSpPr>
          <p:cNvPr id="5" name="Espace réservé pour une image  4">
            <a:extLst>
              <a:ext uri="{FF2B5EF4-FFF2-40B4-BE49-F238E27FC236}">
                <a16:creationId xmlns:a16="http://schemas.microsoft.com/office/drawing/2014/main" id="{35759D5E-CA2D-9E41-B50C-494774009C38}"/>
              </a:ext>
            </a:extLst>
          </p:cNvPr>
          <p:cNvSpPr>
            <a:spLocks noGrp="1"/>
          </p:cNvSpPr>
          <p:nvPr>
            <p:ph type="pic" sz="quarter" idx="28"/>
          </p:nvPr>
        </p:nvSpPr>
        <p:spPr>
          <a:xfrm>
            <a:off x="838202" y="719259"/>
            <a:ext cx="2256102" cy="2254213"/>
          </a:xfrm>
        </p:spPr>
        <p:txBody>
          <a:bodyPr/>
          <a:lstStyle/>
          <a:p>
            <a:r>
              <a:rPr lang="en-US"/>
              <a:t>Click icon to add picture</a:t>
            </a:r>
          </a:p>
        </p:txBody>
      </p:sp>
    </p:spTree>
    <p:extLst>
      <p:ext uri="{BB962C8B-B14F-4D97-AF65-F5344CB8AC3E}">
        <p14:creationId xmlns:p14="http://schemas.microsoft.com/office/powerpoint/2010/main" val="4224224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9129A72F-B599-AC40-97D9-409DCEA6763F}"/>
              </a:ext>
            </a:extLst>
          </p:cNvPr>
          <p:cNvSpPr>
            <a:spLocks noGrp="1"/>
          </p:cNvSpPr>
          <p:nvPr>
            <p:ph type="body" sz="quarter" idx="13" hasCustomPrompt="1"/>
          </p:nvPr>
        </p:nvSpPr>
        <p:spPr>
          <a:xfrm>
            <a:off x="838509" y="2559033"/>
            <a:ext cx="10515285" cy="375553"/>
          </a:xfrm>
        </p:spPr>
        <p:txBody>
          <a:bodyPr/>
          <a:lstStyle>
            <a:lvl1pPr marL="0" indent="0" algn="l">
              <a:buNone/>
              <a:defRPr>
                <a:solidFill>
                  <a:schemeClr val="tx1"/>
                </a:solidFill>
                <a:latin typeface="+mn-lt"/>
              </a:defRPr>
            </a:lvl1pPr>
            <a:lvl2pPr marL="457189" indent="0">
              <a:buNone/>
              <a:defRPr/>
            </a:lvl2pPr>
            <a:lvl3pPr marL="914377" indent="0">
              <a:buNone/>
              <a:defRPr/>
            </a:lvl3pPr>
            <a:lvl4pPr marL="1371566" indent="0">
              <a:buNone/>
              <a:defRPr/>
            </a:lvl4pPr>
            <a:lvl5pPr marL="1828754" indent="0">
              <a:buNone/>
              <a:defRPr/>
            </a:lvl5pPr>
          </a:lstStyle>
          <a:p>
            <a:pPr lvl="0"/>
            <a:r>
              <a:rPr lang="en-US"/>
              <a:t>Simple value pitch slide</a:t>
            </a:r>
          </a:p>
        </p:txBody>
      </p:sp>
      <p:sp>
        <p:nvSpPr>
          <p:cNvPr id="4" name="Espace réservé du texte 3">
            <a:extLst>
              <a:ext uri="{FF2B5EF4-FFF2-40B4-BE49-F238E27FC236}">
                <a16:creationId xmlns:a16="http://schemas.microsoft.com/office/drawing/2014/main" id="{0DC507A2-1A52-274F-B36B-9E845726328F}"/>
              </a:ext>
            </a:extLst>
          </p:cNvPr>
          <p:cNvSpPr>
            <a:spLocks noGrp="1"/>
          </p:cNvSpPr>
          <p:nvPr>
            <p:ph type="body" sz="quarter" idx="15" hasCustomPrompt="1"/>
          </p:nvPr>
        </p:nvSpPr>
        <p:spPr>
          <a:xfrm>
            <a:off x="838200" y="3273364"/>
            <a:ext cx="10515599" cy="777641"/>
          </a:xfrm>
        </p:spPr>
        <p:txBody>
          <a:bodyPr/>
          <a:lstStyle>
            <a:lvl1pPr marL="0" indent="0">
              <a:buNone/>
              <a:defRPr sz="6000">
                <a:solidFill>
                  <a:schemeClr val="accent3"/>
                </a:solidFill>
                <a:latin typeface="+mj-lt"/>
              </a:defRPr>
            </a:lvl1pPr>
          </a:lstStyle>
          <a:p>
            <a:r>
              <a:rPr lang="en-US"/>
              <a:t>Simple. Scalable. Sustainable.</a:t>
            </a:r>
          </a:p>
        </p:txBody>
      </p:sp>
      <p:sp>
        <p:nvSpPr>
          <p:cNvPr id="2" name="TextBox 1">
            <a:extLst>
              <a:ext uri="{FF2B5EF4-FFF2-40B4-BE49-F238E27FC236}">
                <a16:creationId xmlns:a16="http://schemas.microsoft.com/office/drawing/2014/main" id="{339F18F2-B5FC-3AB8-6834-40ED7FA4354C}"/>
              </a:ext>
            </a:extLst>
          </p:cNvPr>
          <p:cNvSpPr txBox="1"/>
          <p:nvPr userDrawn="1"/>
        </p:nvSpPr>
        <p:spPr>
          <a:xfrm>
            <a:off x="8877300" y="6463686"/>
            <a:ext cx="1890943" cy="369332"/>
          </a:xfrm>
          <a:prstGeom prst="rect">
            <a:avLst/>
          </a:prstGeom>
          <a:noFill/>
        </p:spPr>
        <p:txBody>
          <a:bodyPr wrap="square" rtlCol="0">
            <a:spAutoFit/>
          </a:bodyPr>
          <a:lstStyle/>
          <a:p>
            <a:r>
              <a:rPr lang="fr-CH" dirty="0" err="1">
                <a:solidFill>
                  <a:schemeClr val="accent3"/>
                </a:solidFill>
              </a:rPr>
              <a:t>Confidential</a:t>
            </a:r>
            <a:endParaRPr lang="en-GB" dirty="0">
              <a:solidFill>
                <a:schemeClr val="accent3"/>
              </a:solidFill>
            </a:endParaRPr>
          </a:p>
        </p:txBody>
      </p:sp>
    </p:spTree>
    <p:extLst>
      <p:ext uri="{BB962C8B-B14F-4D97-AF65-F5344CB8AC3E}">
        <p14:creationId xmlns:p14="http://schemas.microsoft.com/office/powerpoint/2010/main" val="2026028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One Big Stat">
    <p:bg>
      <p:bgRef idx="1001">
        <a:schemeClr val="bg1"/>
      </p:bgRef>
    </p:bg>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30F79FB6-2218-814D-ABFC-6E563DCC66FF}"/>
              </a:ext>
            </a:extLst>
          </p:cNvPr>
          <p:cNvSpPr>
            <a:spLocks noGrp="1"/>
          </p:cNvSpPr>
          <p:nvPr>
            <p:ph type="title" hasCustomPrompt="1"/>
          </p:nvPr>
        </p:nvSpPr>
        <p:spPr>
          <a:xfrm>
            <a:off x="838412" y="1140237"/>
            <a:ext cx="10515171" cy="656591"/>
          </a:xfrm>
        </p:spPr>
        <p:txBody>
          <a:bodyPr anchor="b"/>
          <a:lstStyle>
            <a:lvl1pPr algn="l">
              <a:defRPr sz="4267" b="0" i="0">
                <a:solidFill>
                  <a:schemeClr val="tx1"/>
                </a:solidFill>
                <a:latin typeface="Calibri Light" panose="020F0302020204030204" pitchFamily="34" charset="0"/>
              </a:defRPr>
            </a:lvl1pPr>
          </a:lstStyle>
          <a:p>
            <a:r>
              <a:rPr lang="en-US" noProof="0"/>
              <a:t>One Big Stat Slide</a:t>
            </a:r>
          </a:p>
        </p:txBody>
      </p:sp>
      <p:sp>
        <p:nvSpPr>
          <p:cNvPr id="4" name="Espace réservé du texte 3">
            <a:extLst>
              <a:ext uri="{FF2B5EF4-FFF2-40B4-BE49-F238E27FC236}">
                <a16:creationId xmlns:a16="http://schemas.microsoft.com/office/drawing/2014/main" id="{31A544C3-4900-844E-B055-82E585FC3A34}"/>
              </a:ext>
            </a:extLst>
          </p:cNvPr>
          <p:cNvSpPr>
            <a:spLocks noGrp="1"/>
          </p:cNvSpPr>
          <p:nvPr>
            <p:ph type="body" sz="quarter" idx="10" hasCustomPrompt="1"/>
          </p:nvPr>
        </p:nvSpPr>
        <p:spPr>
          <a:xfrm>
            <a:off x="838200" y="1972734"/>
            <a:ext cx="10515387" cy="2446100"/>
          </a:xfrm>
          <a:prstGeom prst="rect">
            <a:avLst/>
          </a:prstGeom>
        </p:spPr>
        <p:txBody>
          <a:bodyPr/>
          <a:lstStyle>
            <a:lvl1pPr marL="47999" indent="0">
              <a:buNone/>
              <a:defRPr sz="18400" b="0" i="0">
                <a:solidFill>
                  <a:schemeClr val="accent3"/>
                </a:solidFill>
                <a:latin typeface="Calibri Light" panose="020F0302020204030204" pitchFamily="34" charset="0"/>
              </a:defRPr>
            </a:lvl1pPr>
          </a:lstStyle>
          <a:p>
            <a:r>
              <a:rPr lang="fr-FR"/>
              <a:t>12345$</a:t>
            </a:r>
          </a:p>
        </p:txBody>
      </p:sp>
      <p:sp>
        <p:nvSpPr>
          <p:cNvPr id="14" name="Espace réservé du texte 3">
            <a:extLst>
              <a:ext uri="{FF2B5EF4-FFF2-40B4-BE49-F238E27FC236}">
                <a16:creationId xmlns:a16="http://schemas.microsoft.com/office/drawing/2014/main" id="{45777188-902B-2D4B-B39A-5E833495D296}"/>
              </a:ext>
            </a:extLst>
          </p:cNvPr>
          <p:cNvSpPr>
            <a:spLocks noGrp="1"/>
          </p:cNvSpPr>
          <p:nvPr>
            <p:ph type="body" sz="quarter" idx="11" hasCustomPrompt="1"/>
          </p:nvPr>
        </p:nvSpPr>
        <p:spPr>
          <a:xfrm>
            <a:off x="838200" y="4418834"/>
            <a:ext cx="10515387" cy="458733"/>
          </a:xfrm>
          <a:prstGeom prst="rect">
            <a:avLst/>
          </a:prstGeom>
        </p:spPr>
        <p:txBody>
          <a:bodyPr/>
          <a:lstStyle>
            <a:lvl1pPr marL="47999" indent="0">
              <a:buNone/>
              <a:defRPr sz="2667" b="0" i="0">
                <a:solidFill>
                  <a:schemeClr val="tx2"/>
                </a:solidFill>
                <a:latin typeface="+mn-lt"/>
              </a:defRPr>
            </a:lvl1pPr>
          </a:lstStyle>
          <a:p>
            <a:r>
              <a:rPr lang="fr-FR"/>
              <a:t>*by 2049</a:t>
            </a:r>
          </a:p>
        </p:txBody>
      </p:sp>
      <p:sp>
        <p:nvSpPr>
          <p:cNvPr id="2" name="TextBox 1">
            <a:extLst>
              <a:ext uri="{FF2B5EF4-FFF2-40B4-BE49-F238E27FC236}">
                <a16:creationId xmlns:a16="http://schemas.microsoft.com/office/drawing/2014/main" id="{A92A4EB1-616E-E9A2-90EE-6C236CD256FE}"/>
              </a:ext>
            </a:extLst>
          </p:cNvPr>
          <p:cNvSpPr txBox="1"/>
          <p:nvPr userDrawn="1"/>
        </p:nvSpPr>
        <p:spPr>
          <a:xfrm>
            <a:off x="8877300" y="6463686"/>
            <a:ext cx="1890943" cy="369332"/>
          </a:xfrm>
          <a:prstGeom prst="rect">
            <a:avLst/>
          </a:prstGeom>
          <a:noFill/>
        </p:spPr>
        <p:txBody>
          <a:bodyPr wrap="square" rtlCol="0">
            <a:spAutoFit/>
          </a:bodyPr>
          <a:lstStyle/>
          <a:p>
            <a:r>
              <a:rPr lang="fr-CH" dirty="0" err="1">
                <a:solidFill>
                  <a:schemeClr val="accent3"/>
                </a:solidFill>
              </a:rPr>
              <a:t>Confidential</a:t>
            </a:r>
            <a:endParaRPr lang="en-GB" dirty="0">
              <a:solidFill>
                <a:schemeClr val="accent3"/>
              </a:solidFill>
            </a:endParaRPr>
          </a:p>
        </p:txBody>
      </p:sp>
    </p:spTree>
    <p:extLst>
      <p:ext uri="{BB962C8B-B14F-4D97-AF65-F5344CB8AC3E}">
        <p14:creationId xmlns:p14="http://schemas.microsoft.com/office/powerpoint/2010/main" val="401774666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6CE4CB2-6030-4872-8362-B29091CE4B79}"/>
              </a:ext>
            </a:extLst>
          </p:cNvPr>
          <p:cNvGraphicFramePr>
            <a:graphicFrameLocks noChangeAspect="1"/>
          </p:cNvGraphicFramePr>
          <p:nvPr userDrawn="1">
            <p:custDataLst>
              <p:tags r:id="rId20"/>
            </p:custDataLst>
            <p:extLst>
              <p:ext uri="{D42A27DB-BD31-4B8C-83A1-F6EECF244321}">
                <p14:modId xmlns:p14="http://schemas.microsoft.com/office/powerpoint/2010/main" val="10067434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1" imgW="360" imgH="360" progId="TCLayout.ActiveDocument.1">
                  <p:embed/>
                </p:oleObj>
              </mc:Choice>
              <mc:Fallback>
                <p:oleObj name="think-cell Slide" r:id="rId21" imgW="360" imgH="360" progId="TCLayout.ActiveDocument.1">
                  <p:embed/>
                  <p:pic>
                    <p:nvPicPr>
                      <p:cNvPr id="4" name="Object 3" hidden="1">
                        <a:extLst>
                          <a:ext uri="{FF2B5EF4-FFF2-40B4-BE49-F238E27FC236}">
                            <a16:creationId xmlns:a16="http://schemas.microsoft.com/office/drawing/2014/main" id="{06CE4CB2-6030-4872-8362-B29091CE4B79}"/>
                          </a:ext>
                        </a:extLst>
                      </p:cNvPr>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5"/>
            <a:ext cx="10515600" cy="1325563"/>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838200" y="1825625"/>
            <a:ext cx="10515600" cy="4351339"/>
          </a:xfrm>
          <a:prstGeom prst="rect">
            <a:avLst/>
          </a:prstGeom>
        </p:spPr>
        <p:txBody>
          <a:bodyPr vert="horz" lIns="0" tIns="0" rIns="0" bIns="0" rtlCol="0" anchor="t" anchorCtr="0">
            <a:no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ZoneTexte 6">
            <a:extLst>
              <a:ext uri="{FF2B5EF4-FFF2-40B4-BE49-F238E27FC236}">
                <a16:creationId xmlns:a16="http://schemas.microsoft.com/office/drawing/2014/main" id="{4BE67890-FE51-E847-8952-68D2C551D6FA}"/>
              </a:ext>
            </a:extLst>
          </p:cNvPr>
          <p:cNvSpPr txBox="1"/>
          <p:nvPr userDrawn="1"/>
        </p:nvSpPr>
        <p:spPr>
          <a:xfrm>
            <a:off x="125586" y="6570324"/>
            <a:ext cx="3024851" cy="194990"/>
          </a:xfrm>
          <a:prstGeom prst="rect">
            <a:avLst/>
          </a:prstGeom>
          <a:noFill/>
        </p:spPr>
        <p:txBody>
          <a:bodyPr wrap="square" rtlCol="0">
            <a:spAutoFit/>
          </a:bodyPr>
          <a:lstStyle/>
          <a:p>
            <a:pPr algn="l"/>
            <a:r>
              <a:rPr lang="en-US" sz="667" b="0" i="0" noProof="0" dirty="0">
                <a:solidFill>
                  <a:schemeClr val="bg1">
                    <a:lumMod val="50000"/>
                  </a:schemeClr>
                </a:solidFill>
                <a:latin typeface="+mj-lt"/>
                <a:ea typeface="Helvetica Light" charset="0"/>
                <a:cs typeface="Calibri Light" panose="020F0302020204030204" pitchFamily="34" charset="0"/>
              </a:rPr>
              <a:t>© 202</a:t>
            </a:r>
            <a:r>
              <a:rPr lang="en-US" altLang="zh-CN" sz="667" b="0" i="0" noProof="0" dirty="0">
                <a:solidFill>
                  <a:schemeClr val="bg1">
                    <a:lumMod val="50000"/>
                  </a:schemeClr>
                </a:solidFill>
                <a:latin typeface="+mj-lt"/>
                <a:ea typeface="Helvetica Light" charset="0"/>
                <a:cs typeface="Calibri Light" panose="020F0302020204030204" pitchFamily="34" charset="0"/>
              </a:rPr>
              <a:t>4</a:t>
            </a:r>
            <a:r>
              <a:rPr lang="en-US" sz="667" b="0" i="0" noProof="0" dirty="0">
                <a:solidFill>
                  <a:schemeClr val="bg1">
                    <a:lumMod val="50000"/>
                  </a:schemeClr>
                </a:solidFill>
                <a:latin typeface="+mj-lt"/>
                <a:ea typeface="Helvetica Light" charset="0"/>
                <a:cs typeface="Calibri Light" panose="020F0302020204030204" pitchFamily="34" charset="0"/>
              </a:rPr>
              <a:t> KUDELSKI GROUP – All rights reserved</a:t>
            </a:r>
          </a:p>
        </p:txBody>
      </p:sp>
      <p:sp>
        <p:nvSpPr>
          <p:cNvPr id="8" name="Text Box 8">
            <a:extLst>
              <a:ext uri="{FF2B5EF4-FFF2-40B4-BE49-F238E27FC236}">
                <a16:creationId xmlns:a16="http://schemas.microsoft.com/office/drawing/2014/main" id="{EC0620C6-5663-3343-A8FD-A4C1D6C90A9A}"/>
              </a:ext>
            </a:extLst>
          </p:cNvPr>
          <p:cNvSpPr txBox="1">
            <a:spLocks noChangeArrowheads="1"/>
          </p:cNvSpPr>
          <p:nvPr userDrawn="1"/>
        </p:nvSpPr>
        <p:spPr bwMode="auto">
          <a:xfrm>
            <a:off x="5726547" y="6560193"/>
            <a:ext cx="738909" cy="205121"/>
          </a:xfrm>
          <a:prstGeom prst="rect">
            <a:avLst/>
          </a:prstGeom>
          <a:noFill/>
          <a:ln w="9525">
            <a:noFill/>
            <a:miter lim="800000"/>
            <a:headEnd/>
            <a:tailEnd/>
          </a:ln>
          <a:effectLst/>
        </p:spPr>
        <p:txBody>
          <a:bodyPr lIns="0" tIns="0" rIns="0" bIns="0" anchor="ctr">
            <a:spAutoFit/>
          </a:bodyPr>
          <a:lstStyle>
            <a:lvl1pPr>
              <a:defRPr sz="2000">
                <a:solidFill>
                  <a:schemeClr val="tx1"/>
                </a:solidFill>
                <a:latin typeface="Arial" charset="0"/>
                <a:ea typeface="ＭＳ Ｐゴシック" charset="0"/>
                <a:cs typeface="ＭＳ Ｐゴシック" charset="0"/>
              </a:defRPr>
            </a:lvl1pPr>
            <a:lvl2pPr marL="37931725" indent="-37474525">
              <a:defRPr sz="2000">
                <a:solidFill>
                  <a:schemeClr val="tx1"/>
                </a:solidFill>
                <a:latin typeface="Arial" charset="0"/>
                <a:ea typeface="ＭＳ Ｐゴシック" charset="0"/>
              </a:defRPr>
            </a:lvl2pPr>
            <a:lvl3pPr>
              <a:defRPr sz="20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marL="457200" eaLnBrk="0" fontAlgn="base" hangingPunct="0">
              <a:spcBef>
                <a:spcPct val="0"/>
              </a:spcBef>
              <a:spcAft>
                <a:spcPct val="0"/>
              </a:spcAft>
              <a:defRPr sz="2000">
                <a:solidFill>
                  <a:schemeClr val="tx1"/>
                </a:solidFill>
                <a:latin typeface="Arial" charset="0"/>
                <a:ea typeface="ＭＳ Ｐゴシック" charset="0"/>
              </a:defRPr>
            </a:lvl6pPr>
            <a:lvl7pPr marL="914400" eaLnBrk="0" fontAlgn="base" hangingPunct="0">
              <a:spcBef>
                <a:spcPct val="0"/>
              </a:spcBef>
              <a:spcAft>
                <a:spcPct val="0"/>
              </a:spcAft>
              <a:defRPr sz="2000">
                <a:solidFill>
                  <a:schemeClr val="tx1"/>
                </a:solidFill>
                <a:latin typeface="Arial" charset="0"/>
                <a:ea typeface="ＭＳ Ｐゴシック" charset="0"/>
              </a:defRPr>
            </a:lvl7pPr>
            <a:lvl8pPr marL="1371600" eaLnBrk="0" fontAlgn="base" hangingPunct="0">
              <a:spcBef>
                <a:spcPct val="0"/>
              </a:spcBef>
              <a:spcAft>
                <a:spcPct val="0"/>
              </a:spcAft>
              <a:defRPr sz="2000">
                <a:solidFill>
                  <a:schemeClr val="tx1"/>
                </a:solidFill>
                <a:latin typeface="Arial" charset="0"/>
                <a:ea typeface="ＭＳ Ｐゴシック" charset="0"/>
              </a:defRPr>
            </a:lvl8pPr>
            <a:lvl9pPr marL="1828800" eaLnBrk="0" fontAlgn="base" hangingPunct="0">
              <a:spcBef>
                <a:spcPct val="0"/>
              </a:spcBef>
              <a:spcAft>
                <a:spcPct val="0"/>
              </a:spcAft>
              <a:defRPr sz="2000">
                <a:solidFill>
                  <a:schemeClr val="tx1"/>
                </a:solidFill>
                <a:latin typeface="Arial" charset="0"/>
                <a:ea typeface="ＭＳ Ｐゴシック" charset="0"/>
              </a:defRPr>
            </a:lvl9pPr>
          </a:lstStyle>
          <a:p>
            <a:pPr algn="ctr">
              <a:defRPr/>
            </a:pPr>
            <a:fld id="{44310CFE-D6FA-D144-A001-7C53F4DCA0BC}" type="slidenum">
              <a:rPr lang="en-GB" sz="1333" b="0" i="0" noProof="0" smtClean="0">
                <a:solidFill>
                  <a:schemeClr val="bg1">
                    <a:lumMod val="50000"/>
                  </a:schemeClr>
                </a:solidFill>
                <a:latin typeface="+mj-lt"/>
                <a:ea typeface="Helvetica Light" charset="0"/>
                <a:cs typeface="Calibri Light" panose="020F0302020204030204" pitchFamily="34" charset="0"/>
              </a:rPr>
              <a:t>‹#›</a:t>
            </a:fld>
            <a:endParaRPr lang="en-GB" sz="1333" b="0" i="0" noProof="0">
              <a:solidFill>
                <a:schemeClr val="bg1">
                  <a:lumMod val="50000"/>
                </a:schemeClr>
              </a:solidFill>
              <a:latin typeface="+mj-lt"/>
              <a:ea typeface="Helvetica Light" charset="0"/>
              <a:cs typeface="Calibri Light" panose="020F0302020204030204" pitchFamily="34" charset="0"/>
            </a:endParaRPr>
          </a:p>
        </p:txBody>
      </p:sp>
      <p:pic>
        <p:nvPicPr>
          <p:cNvPr id="9" name="Image 8">
            <a:extLst>
              <a:ext uri="{FF2B5EF4-FFF2-40B4-BE49-F238E27FC236}">
                <a16:creationId xmlns:a16="http://schemas.microsoft.com/office/drawing/2014/main" id="{A1587486-20EA-6B45-81A6-880D19F77E75}"/>
              </a:ext>
            </a:extLst>
          </p:cNvPr>
          <p:cNvPicPr>
            <a:picLocks noChangeAspect="1"/>
          </p:cNvPicPr>
          <p:nvPr userDrawn="1"/>
        </p:nvPicPr>
        <p:blipFill>
          <a:blip r:embed="rId23"/>
          <a:stretch>
            <a:fillRect/>
          </a:stretch>
        </p:blipFill>
        <p:spPr>
          <a:xfrm>
            <a:off x="11284914" y="6400800"/>
            <a:ext cx="779030" cy="333870"/>
          </a:xfrm>
          <a:prstGeom prst="rect">
            <a:avLst/>
          </a:prstGeom>
        </p:spPr>
      </p:pic>
      <p:pic>
        <p:nvPicPr>
          <p:cNvPr id="6" name="Picture 5">
            <a:extLst>
              <a:ext uri="{FF2B5EF4-FFF2-40B4-BE49-F238E27FC236}">
                <a16:creationId xmlns:a16="http://schemas.microsoft.com/office/drawing/2014/main" id="{E547AB63-F514-8CC4-CD63-A5F1F2516E7D}"/>
              </a:ext>
            </a:extLst>
          </p:cNvPr>
          <p:cNvPicPr>
            <a:picLocks noChangeAspect="1"/>
          </p:cNvPicPr>
          <p:nvPr userDrawn="1"/>
        </p:nvPicPr>
        <p:blipFill>
          <a:blip r:embed="rId24"/>
          <a:stretch>
            <a:fillRect/>
          </a:stretch>
        </p:blipFill>
        <p:spPr>
          <a:xfrm>
            <a:off x="9698804" y="6249991"/>
            <a:ext cx="1462820" cy="635488"/>
          </a:xfrm>
          <a:prstGeom prst="rect">
            <a:avLst/>
          </a:prstGeom>
        </p:spPr>
      </p:pic>
    </p:spTree>
    <p:extLst>
      <p:ext uri="{BB962C8B-B14F-4D97-AF65-F5344CB8AC3E}">
        <p14:creationId xmlns:p14="http://schemas.microsoft.com/office/powerpoint/2010/main" val="778254282"/>
      </p:ext>
    </p:extLst>
  </p:cSld>
  <p:clrMap bg1="lt1" tx1="dk1" bg2="lt2" tx2="dk2" accent1="accent1" accent2="accent2" accent3="accent3" accent4="accent4" accent5="accent5" accent6="accent6" hlink="hlink" folHlink="folHlink"/>
  <p:sldLayoutIdLst>
    <p:sldLayoutId id="2147483691" r:id="rId1"/>
    <p:sldLayoutId id="2147483661" r:id="rId2"/>
    <p:sldLayoutId id="2147483663" r:id="rId3"/>
    <p:sldLayoutId id="2147483720" r:id="rId4"/>
    <p:sldLayoutId id="2147483662" r:id="rId5"/>
    <p:sldLayoutId id="2147483718" r:id="rId6"/>
    <p:sldLayoutId id="2147483716" r:id="rId7"/>
    <p:sldLayoutId id="2147483668" r:id="rId8"/>
    <p:sldLayoutId id="2147483680" r:id="rId9"/>
    <p:sldLayoutId id="2147483667" r:id="rId10"/>
    <p:sldLayoutId id="2147483669" r:id="rId11"/>
    <p:sldLayoutId id="2147483714" r:id="rId12"/>
    <p:sldLayoutId id="2147483715" r:id="rId13"/>
    <p:sldLayoutId id="2147483719" r:id="rId14"/>
    <p:sldLayoutId id="2147483717" r:id="rId15"/>
    <p:sldLayoutId id="2147483682" r:id="rId16"/>
    <p:sldLayoutId id="2147483683" r:id="rId17"/>
    <p:sldLayoutId id="2147483684" r:id="rId18"/>
  </p:sldLayoutIdLst>
  <p:hf sldNum="0" hdr="0" dt="0"/>
  <p:txStyles>
    <p:titleStyle>
      <a:lvl1pPr algn="l" defTabSz="914377" rtl="0" eaLnBrk="1" latinLnBrk="0" hangingPunct="1">
        <a:lnSpc>
          <a:spcPct val="90000"/>
        </a:lnSpc>
        <a:spcBef>
          <a:spcPct val="0"/>
        </a:spcBef>
        <a:buNone/>
        <a:defRPr sz="4400" b="0" i="0" kern="1200">
          <a:solidFill>
            <a:srgbClr val="494949"/>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rgbClr val="494949"/>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b="0" i="0" kern="1200">
          <a:solidFill>
            <a:srgbClr val="494949"/>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rgbClr val="494949"/>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rgbClr val="494949"/>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rgbClr val="494949"/>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0.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3.svg"/></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19.sv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18.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1.svg"/><Relationship Id="rId11" Type="http://schemas.openxmlformats.org/officeDocument/2006/relationships/image" Target="../media/image23.svg"/><Relationship Id="rId5" Type="http://schemas.openxmlformats.org/officeDocument/2006/relationships/image" Target="../media/image50.png"/><Relationship Id="rId10" Type="http://schemas.openxmlformats.org/officeDocument/2006/relationships/image" Target="../media/image22.png"/><Relationship Id="rId4" Type="http://schemas.openxmlformats.org/officeDocument/2006/relationships/image" Target="../media/image43.svg"/><Relationship Id="rId9" Type="http://schemas.openxmlformats.org/officeDocument/2006/relationships/image" Target="../media/image4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3.svg"/><Relationship Id="rId18" Type="http://schemas.openxmlformats.org/officeDocument/2006/relationships/image" Target="../media/image20.png"/><Relationship Id="rId3" Type="http://schemas.openxmlformats.org/officeDocument/2006/relationships/image" Target="../media/image51.svg"/><Relationship Id="rId7" Type="http://schemas.openxmlformats.org/officeDocument/2006/relationships/image" Target="../media/image23.svg"/><Relationship Id="rId12" Type="http://schemas.openxmlformats.org/officeDocument/2006/relationships/image" Target="../media/image42.png"/><Relationship Id="rId17" Type="http://schemas.openxmlformats.org/officeDocument/2006/relationships/image" Target="../media/image53.svg"/><Relationship Id="rId2" Type="http://schemas.openxmlformats.org/officeDocument/2006/relationships/image" Target="../media/image50.png"/><Relationship Id="rId16"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45.png"/><Relationship Id="rId5" Type="http://schemas.openxmlformats.org/officeDocument/2006/relationships/image" Target="../media/image47.svg"/><Relationship Id="rId15" Type="http://schemas.openxmlformats.org/officeDocument/2006/relationships/image" Target="../media/image15.svg"/><Relationship Id="rId10" Type="http://schemas.openxmlformats.org/officeDocument/2006/relationships/image" Target="../media/image49.png"/><Relationship Id="rId19" Type="http://schemas.openxmlformats.org/officeDocument/2006/relationships/image" Target="../media/image21.svg"/><Relationship Id="rId4" Type="http://schemas.openxmlformats.org/officeDocument/2006/relationships/image" Target="../media/image46.png"/><Relationship Id="rId9" Type="http://schemas.openxmlformats.org/officeDocument/2006/relationships/image" Target="../media/image19.svg"/><Relationship Id="rId1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F8AECB-316C-4A01-9298-730031F0C029}"/>
              </a:ext>
            </a:extLst>
          </p:cNvPr>
          <p:cNvGraphicFramePr>
            <a:graphicFrameLocks noChangeAspect="1"/>
          </p:cNvGraphicFramePr>
          <p:nvPr>
            <p:custDataLst>
              <p:tags r:id="rId1"/>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300" imgH="297" progId="TCLayout.ActiveDocument.1">
                  <p:embed/>
                </p:oleObj>
              </mc:Choice>
              <mc:Fallback>
                <p:oleObj name="think-cell Slide" r:id="rId5" imgW="300" imgH="297" progId="TCLayout.ActiveDocument.1">
                  <p:embed/>
                  <p:pic>
                    <p:nvPicPr>
                      <p:cNvPr id="3" name="Object 2" hidden="1">
                        <a:extLst>
                          <a:ext uri="{FF2B5EF4-FFF2-40B4-BE49-F238E27FC236}">
                            <a16:creationId xmlns:a16="http://schemas.microsoft.com/office/drawing/2014/main" id="{FCF8AECB-316C-4A01-9298-730031F0C029}"/>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17450AB-BF87-477C-9B66-86D69FC0C2ED}"/>
              </a:ext>
            </a:extLst>
          </p:cNvPr>
          <p:cNvSpPr/>
          <p:nvPr>
            <p:custDataLst>
              <p:tags r:id="rId2"/>
            </p:custDataLst>
          </p:nvPr>
        </p:nvSpPr>
        <p:spPr bwMode="auto">
          <a:xfrm>
            <a:off x="0" y="0"/>
            <a:ext cx="211667" cy="211667"/>
          </a:xfrm>
          <a:prstGeom prst="rect">
            <a:avLst/>
          </a:prstGeom>
          <a:noFill/>
          <a:ln>
            <a:solidFill>
              <a:schemeClr val="bg2">
                <a:lumMod val="75000"/>
              </a:schemeClr>
            </a:solidFill>
            <a:headEnd type="none" w="med" len="med"/>
            <a:tailEnd type="none" w="med"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1219170" eaLnBrk="0" fontAlgn="base" hangingPunct="0">
              <a:spcBef>
                <a:spcPct val="0"/>
              </a:spcBef>
              <a:spcAft>
                <a:spcPct val="0"/>
              </a:spcAft>
              <a:defRPr/>
            </a:pPr>
            <a:endParaRPr lang="en-US" sz="1200" dirty="0">
              <a:solidFill>
                <a:srgbClr val="000000"/>
              </a:solidFill>
              <a:latin typeface="Calibri Light" panose="020F0302020204030204" pitchFamily="34" charset="0"/>
              <a:ea typeface="ＭＳ Ｐゴシック" charset="-128"/>
              <a:cs typeface="ＭＳ Ｐゴシック" charset="-128"/>
              <a:sym typeface="Work Sans ExtraLight"/>
            </a:endParaRPr>
          </a:p>
        </p:txBody>
      </p:sp>
      <p:sp>
        <p:nvSpPr>
          <p:cNvPr id="6" name="Titre 5">
            <a:extLst>
              <a:ext uri="{FF2B5EF4-FFF2-40B4-BE49-F238E27FC236}">
                <a16:creationId xmlns:a16="http://schemas.microsoft.com/office/drawing/2014/main" id="{1D93C51C-C951-004C-95C5-ED97CC34E47B}"/>
              </a:ext>
            </a:extLst>
          </p:cNvPr>
          <p:cNvSpPr>
            <a:spLocks noGrp="1"/>
          </p:cNvSpPr>
          <p:nvPr>
            <p:ph type="title"/>
          </p:nvPr>
        </p:nvSpPr>
        <p:spPr>
          <a:xfrm>
            <a:off x="326572" y="4625912"/>
            <a:ext cx="4465672" cy="242199"/>
          </a:xfrm>
        </p:spPr>
        <p:txBody>
          <a:bodyPr/>
          <a:lstStyle/>
          <a:p>
            <a:r>
              <a:rPr lang="en-US" altLang="zh-CN" dirty="0"/>
              <a:t>September</a:t>
            </a:r>
            <a:r>
              <a:rPr lang="en-US" dirty="0"/>
              <a:t> 2024</a:t>
            </a:r>
          </a:p>
        </p:txBody>
      </p:sp>
      <p:sp>
        <p:nvSpPr>
          <p:cNvPr id="4" name="Espace réservé du texte 3">
            <a:extLst>
              <a:ext uri="{FF2B5EF4-FFF2-40B4-BE49-F238E27FC236}">
                <a16:creationId xmlns:a16="http://schemas.microsoft.com/office/drawing/2014/main" id="{58920B15-BB05-614E-A372-4349EA8BE1AD}"/>
              </a:ext>
            </a:extLst>
          </p:cNvPr>
          <p:cNvSpPr>
            <a:spLocks noGrp="1"/>
          </p:cNvSpPr>
          <p:nvPr>
            <p:ph type="body" sz="quarter" idx="11"/>
          </p:nvPr>
        </p:nvSpPr>
        <p:spPr>
          <a:xfrm>
            <a:off x="326572" y="5092121"/>
            <a:ext cx="11789227" cy="602655"/>
          </a:xfrm>
        </p:spPr>
        <p:txBody>
          <a:bodyPr/>
          <a:lstStyle/>
          <a:p>
            <a:r>
              <a:rPr lang="en-US" sz="3200" dirty="0"/>
              <a:t>Privacy-Preserving Cross-Device Federated Learning Based on Multiparty Homomorphic Encryption with Hierarchical Access Structure</a:t>
            </a:r>
          </a:p>
        </p:txBody>
      </p:sp>
      <p:sp>
        <p:nvSpPr>
          <p:cNvPr id="8" name="Espace réservé du texte 7">
            <a:extLst>
              <a:ext uri="{FF2B5EF4-FFF2-40B4-BE49-F238E27FC236}">
                <a16:creationId xmlns:a16="http://schemas.microsoft.com/office/drawing/2014/main" id="{87BD1B43-B69D-A64A-89E1-BF6D0B409D8E}"/>
              </a:ext>
            </a:extLst>
          </p:cNvPr>
          <p:cNvSpPr>
            <a:spLocks noGrp="1"/>
          </p:cNvSpPr>
          <p:nvPr>
            <p:ph type="body" sz="quarter" idx="12"/>
          </p:nvPr>
        </p:nvSpPr>
        <p:spPr>
          <a:xfrm>
            <a:off x="326572" y="6160985"/>
            <a:ext cx="10508968" cy="255213"/>
          </a:xfrm>
        </p:spPr>
        <p:txBody>
          <a:bodyPr/>
          <a:lstStyle/>
          <a:p>
            <a:r>
              <a:rPr lang="en-US" dirty="0"/>
              <a:t>Haowen Liu</a:t>
            </a:r>
          </a:p>
        </p:txBody>
      </p:sp>
    </p:spTree>
    <p:extLst>
      <p:ext uri="{BB962C8B-B14F-4D97-AF65-F5344CB8AC3E}">
        <p14:creationId xmlns:p14="http://schemas.microsoft.com/office/powerpoint/2010/main" val="761752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AD43F-0303-3841-B204-7343F31D7253}"/>
              </a:ext>
            </a:extLst>
          </p:cNvPr>
          <p:cNvSpPr>
            <a:spLocks noGrp="1"/>
          </p:cNvSpPr>
          <p:nvPr>
            <p:ph type="title"/>
          </p:nvPr>
        </p:nvSpPr>
        <p:spPr/>
        <p:txBody>
          <a:bodyPr/>
          <a:lstStyle/>
          <a:p>
            <a:r>
              <a:rPr lang="en-US" dirty="0"/>
              <a:t>Federated Learning</a:t>
            </a:r>
            <a:endParaRPr lang="en-CH" dirty="0"/>
          </a:p>
        </p:txBody>
      </p:sp>
      <p:sp>
        <p:nvSpPr>
          <p:cNvPr id="4" name="Text Placeholder 3">
            <a:extLst>
              <a:ext uri="{FF2B5EF4-FFF2-40B4-BE49-F238E27FC236}">
                <a16:creationId xmlns:a16="http://schemas.microsoft.com/office/drawing/2014/main" id="{9476F5F4-0B25-86E3-809E-6C6367C5B245}"/>
              </a:ext>
            </a:extLst>
          </p:cNvPr>
          <p:cNvSpPr>
            <a:spLocks noGrp="1"/>
          </p:cNvSpPr>
          <p:nvPr>
            <p:ph type="body" sz="quarter" idx="26"/>
          </p:nvPr>
        </p:nvSpPr>
        <p:spPr/>
        <p:txBody>
          <a:bodyPr/>
          <a:lstStyle/>
          <a:p>
            <a:r>
              <a:rPr lang="en-GB" dirty="0"/>
              <a:t>Mathematical</a:t>
            </a:r>
            <a:r>
              <a:rPr lang="fr-CH" dirty="0"/>
              <a:t> background</a:t>
            </a:r>
            <a:endParaRPr lang="en-GB" dirty="0"/>
          </a:p>
          <a:p>
            <a:endParaRPr lang="en-CH" dirty="0"/>
          </a:p>
        </p:txBody>
      </p:sp>
      <p:pic>
        <p:nvPicPr>
          <p:cNvPr id="6" name="Graphic 5" descr="Database outline">
            <a:extLst>
              <a:ext uri="{FF2B5EF4-FFF2-40B4-BE49-F238E27FC236}">
                <a16:creationId xmlns:a16="http://schemas.microsoft.com/office/drawing/2014/main" id="{9183BC93-7F43-01FC-E51C-E8BB79E02B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43789" y="4964359"/>
            <a:ext cx="914400" cy="914400"/>
          </a:xfrm>
          <a:prstGeom prst="rect">
            <a:avLst/>
          </a:prstGeom>
        </p:spPr>
      </p:pic>
      <p:pic>
        <p:nvPicPr>
          <p:cNvPr id="7" name="Graphic 6" descr="Database outline">
            <a:extLst>
              <a:ext uri="{FF2B5EF4-FFF2-40B4-BE49-F238E27FC236}">
                <a16:creationId xmlns:a16="http://schemas.microsoft.com/office/drawing/2014/main" id="{C45AE988-8A77-997E-27FD-18E4ED525A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6389" y="5294558"/>
            <a:ext cx="914400" cy="914400"/>
          </a:xfrm>
          <a:prstGeom prst="rect">
            <a:avLst/>
          </a:prstGeom>
        </p:spPr>
      </p:pic>
      <p:pic>
        <p:nvPicPr>
          <p:cNvPr id="8" name="Graphic 7" descr="Database outline">
            <a:extLst>
              <a:ext uri="{FF2B5EF4-FFF2-40B4-BE49-F238E27FC236}">
                <a16:creationId xmlns:a16="http://schemas.microsoft.com/office/drawing/2014/main" id="{7BF821E9-5765-E4E9-1DC1-D80B600EDE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2339" y="4964357"/>
            <a:ext cx="914400" cy="914400"/>
          </a:xfrm>
          <a:prstGeom prst="rect">
            <a:avLst/>
          </a:prstGeom>
        </p:spPr>
      </p:pic>
      <p:pic>
        <p:nvPicPr>
          <p:cNvPr id="9" name="Graphic 8" descr="Network outline">
            <a:extLst>
              <a:ext uri="{FF2B5EF4-FFF2-40B4-BE49-F238E27FC236}">
                <a16:creationId xmlns:a16="http://schemas.microsoft.com/office/drawing/2014/main" id="{C46DCBAB-34A6-D4D2-3B19-55C4DFF285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65939" y="4437309"/>
            <a:ext cx="717550" cy="717550"/>
          </a:xfrm>
          <a:prstGeom prst="rect">
            <a:avLst/>
          </a:prstGeom>
        </p:spPr>
      </p:pic>
      <p:pic>
        <p:nvPicPr>
          <p:cNvPr id="10" name="Graphic 9" descr="Network outline">
            <a:extLst>
              <a:ext uri="{FF2B5EF4-FFF2-40B4-BE49-F238E27FC236}">
                <a16:creationId xmlns:a16="http://schemas.microsoft.com/office/drawing/2014/main" id="{6686EBD3-44C4-6698-1179-817C14A103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1089" y="4786559"/>
            <a:ext cx="717550" cy="717550"/>
          </a:xfrm>
          <a:prstGeom prst="rect">
            <a:avLst/>
          </a:prstGeom>
        </p:spPr>
      </p:pic>
      <p:pic>
        <p:nvPicPr>
          <p:cNvPr id="11" name="Graphic 10" descr="Network outline">
            <a:extLst>
              <a:ext uri="{FF2B5EF4-FFF2-40B4-BE49-F238E27FC236}">
                <a16:creationId xmlns:a16="http://schemas.microsoft.com/office/drawing/2014/main" id="{B1F69BBE-3344-08F7-3FF5-C0AB8AF9B2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48938" y="4507159"/>
            <a:ext cx="717550" cy="717550"/>
          </a:xfrm>
          <a:prstGeom prst="rect">
            <a:avLst/>
          </a:prstGeom>
        </p:spPr>
      </p:pic>
      <p:pic>
        <p:nvPicPr>
          <p:cNvPr id="12" name="Graphic 11" descr="Smart Phone outline">
            <a:extLst>
              <a:ext uri="{FF2B5EF4-FFF2-40B4-BE49-F238E27FC236}">
                <a16:creationId xmlns:a16="http://schemas.microsoft.com/office/drawing/2014/main" id="{4A7A2162-67A6-A743-7FFB-863F300C53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43789" y="4049959"/>
            <a:ext cx="914400" cy="914400"/>
          </a:xfrm>
          <a:prstGeom prst="rect">
            <a:avLst/>
          </a:prstGeom>
        </p:spPr>
      </p:pic>
      <p:pic>
        <p:nvPicPr>
          <p:cNvPr id="13" name="Graphic 12" descr="Smart Phone outline">
            <a:extLst>
              <a:ext uri="{FF2B5EF4-FFF2-40B4-BE49-F238E27FC236}">
                <a16:creationId xmlns:a16="http://schemas.microsoft.com/office/drawing/2014/main" id="{2E20685E-8CAE-C327-4BBE-C44C76C62D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96389" y="4380159"/>
            <a:ext cx="914400" cy="914400"/>
          </a:xfrm>
          <a:prstGeom prst="rect">
            <a:avLst/>
          </a:prstGeom>
        </p:spPr>
      </p:pic>
      <p:pic>
        <p:nvPicPr>
          <p:cNvPr id="14" name="Graphic 13" descr="Smart Phone outline">
            <a:extLst>
              <a:ext uri="{FF2B5EF4-FFF2-40B4-BE49-F238E27FC236}">
                <a16:creationId xmlns:a16="http://schemas.microsoft.com/office/drawing/2014/main" id="{06362C3A-8E26-6CF9-D19E-40CE9DCF05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82339" y="4049959"/>
            <a:ext cx="914400" cy="914400"/>
          </a:xfrm>
          <a:prstGeom prst="rect">
            <a:avLst/>
          </a:prstGeom>
        </p:spPr>
      </p:pic>
      <p:pic>
        <p:nvPicPr>
          <p:cNvPr id="15" name="Graphic 14" descr="Sort outline">
            <a:extLst>
              <a:ext uri="{FF2B5EF4-FFF2-40B4-BE49-F238E27FC236}">
                <a16:creationId xmlns:a16="http://schemas.microsoft.com/office/drawing/2014/main" id="{1F089445-E9FB-346C-DE34-15873759C1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51939" y="3002209"/>
            <a:ext cx="914400" cy="914400"/>
          </a:xfrm>
          <a:prstGeom prst="rect">
            <a:avLst/>
          </a:prstGeom>
        </p:spPr>
      </p:pic>
      <p:pic>
        <p:nvPicPr>
          <p:cNvPr id="16" name="Graphic 15" descr="Network outline">
            <a:extLst>
              <a:ext uri="{FF2B5EF4-FFF2-40B4-BE49-F238E27FC236}">
                <a16:creationId xmlns:a16="http://schemas.microsoft.com/office/drawing/2014/main" id="{1AA9C940-0926-9DE1-5B1B-BC31134365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48738" y="3249859"/>
            <a:ext cx="406400" cy="400050"/>
          </a:xfrm>
          <a:prstGeom prst="rect">
            <a:avLst/>
          </a:prstGeom>
        </p:spPr>
      </p:pic>
      <p:pic>
        <p:nvPicPr>
          <p:cNvPr id="17" name="Graphic 16" descr="Network with solid fill">
            <a:extLst>
              <a:ext uri="{FF2B5EF4-FFF2-40B4-BE49-F238E27FC236}">
                <a16:creationId xmlns:a16="http://schemas.microsoft.com/office/drawing/2014/main" id="{086E8BAE-732E-D949-7715-75FC9AA331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25037" y="3262557"/>
            <a:ext cx="400050" cy="387350"/>
          </a:xfrm>
          <a:prstGeom prst="rect">
            <a:avLst/>
          </a:prstGeom>
        </p:spPr>
      </p:pic>
      <p:pic>
        <p:nvPicPr>
          <p:cNvPr id="18" name="Graphic 17" descr="Syncing cloud with solid fill">
            <a:extLst>
              <a:ext uri="{FF2B5EF4-FFF2-40B4-BE49-F238E27FC236}">
                <a16:creationId xmlns:a16="http://schemas.microsoft.com/office/drawing/2014/main" id="{64859384-059A-E4CF-4B6A-9FA2927FE8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70938" y="1278183"/>
            <a:ext cx="1758950" cy="1758950"/>
          </a:xfrm>
          <a:prstGeom prst="rect">
            <a:avLst/>
          </a:prstGeom>
        </p:spPr>
      </p:pic>
      <p:pic>
        <p:nvPicPr>
          <p:cNvPr id="19" name="Graphic 18" descr="Network outline">
            <a:extLst>
              <a:ext uri="{FF2B5EF4-FFF2-40B4-BE49-F238E27FC236}">
                <a16:creationId xmlns:a16="http://schemas.microsoft.com/office/drawing/2014/main" id="{C30D1D65-4BB3-26B6-735D-8E2E7DA136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9188" y="2992683"/>
            <a:ext cx="406400" cy="400050"/>
          </a:xfrm>
          <a:prstGeom prst="rect">
            <a:avLst/>
          </a:prstGeom>
        </p:spPr>
      </p:pic>
      <p:pic>
        <p:nvPicPr>
          <p:cNvPr id="20" name="Graphic 19" descr="Network outline">
            <a:extLst>
              <a:ext uri="{FF2B5EF4-FFF2-40B4-BE49-F238E27FC236}">
                <a16:creationId xmlns:a16="http://schemas.microsoft.com/office/drawing/2014/main" id="{E6F236A3-22F8-77A0-B1C2-2B60CD51A4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9188" y="3487983"/>
            <a:ext cx="406400" cy="400050"/>
          </a:xfrm>
          <a:prstGeom prst="rect">
            <a:avLst/>
          </a:prstGeom>
        </p:spPr>
      </p:pic>
      <p:pic>
        <p:nvPicPr>
          <p:cNvPr id="22" name="Graphic 21" descr="Network with solid fill">
            <a:extLst>
              <a:ext uri="{FF2B5EF4-FFF2-40B4-BE49-F238E27FC236}">
                <a16:creationId xmlns:a16="http://schemas.microsoft.com/office/drawing/2014/main" id="{B0745469-5E55-EFC1-A00B-CA93937AFB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49293" y="1703634"/>
            <a:ext cx="914400" cy="914400"/>
          </a:xfrm>
          <a:prstGeom prst="rect">
            <a:avLst/>
          </a:prstGeom>
        </p:spPr>
      </p:pic>
      <p:sp>
        <p:nvSpPr>
          <p:cNvPr id="24" name="TextBox 23">
            <a:extLst>
              <a:ext uri="{FF2B5EF4-FFF2-40B4-BE49-F238E27FC236}">
                <a16:creationId xmlns:a16="http://schemas.microsoft.com/office/drawing/2014/main" id="{B904A327-E4A3-C93F-7401-63A24405D3B2}"/>
              </a:ext>
            </a:extLst>
          </p:cNvPr>
          <p:cNvSpPr txBox="1"/>
          <p:nvPr/>
        </p:nvSpPr>
        <p:spPr>
          <a:xfrm>
            <a:off x="5504586" y="5069433"/>
            <a:ext cx="11348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ea typeface="Calibri" panose="020F0502020204030204"/>
                <a:cs typeface="Calibri" panose="020F0502020204030204"/>
              </a:rPr>
              <a:t>Parameters</a:t>
            </a:r>
          </a:p>
        </p:txBody>
      </p:sp>
      <p:sp>
        <p:nvSpPr>
          <p:cNvPr id="25" name="TextBox 24">
            <a:extLst>
              <a:ext uri="{FF2B5EF4-FFF2-40B4-BE49-F238E27FC236}">
                <a16:creationId xmlns:a16="http://schemas.microsoft.com/office/drawing/2014/main" id="{9EBD3B08-C58D-CB0F-80F9-B92DB7B6947B}"/>
              </a:ext>
            </a:extLst>
          </p:cNvPr>
          <p:cNvSpPr txBox="1"/>
          <p:nvPr/>
        </p:nvSpPr>
        <p:spPr>
          <a:xfrm>
            <a:off x="10823931" y="4549221"/>
            <a:ext cx="11348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ea typeface="Calibri" panose="020F0502020204030204"/>
                <a:cs typeface="Calibri" panose="020F0502020204030204"/>
              </a:rPr>
              <a:t>Client Device</a:t>
            </a:r>
          </a:p>
        </p:txBody>
      </p:sp>
      <p:sp>
        <p:nvSpPr>
          <p:cNvPr id="26" name="TextBox 25">
            <a:extLst>
              <a:ext uri="{FF2B5EF4-FFF2-40B4-BE49-F238E27FC236}">
                <a16:creationId xmlns:a16="http://schemas.microsoft.com/office/drawing/2014/main" id="{0D84BC28-2EAA-2FFC-D9E3-DFFAB282DA79}"/>
              </a:ext>
            </a:extLst>
          </p:cNvPr>
          <p:cNvSpPr txBox="1"/>
          <p:nvPr/>
        </p:nvSpPr>
        <p:spPr>
          <a:xfrm>
            <a:off x="6662238" y="5750836"/>
            <a:ext cx="6732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ea typeface="Calibri" panose="020F0502020204030204"/>
                <a:cs typeface="Calibri" panose="020F0502020204030204"/>
              </a:rPr>
              <a:t>Data</a:t>
            </a:r>
          </a:p>
        </p:txBody>
      </p:sp>
      <p:sp>
        <p:nvSpPr>
          <p:cNvPr id="27" name="TextBox 26">
            <a:extLst>
              <a:ext uri="{FF2B5EF4-FFF2-40B4-BE49-F238E27FC236}">
                <a16:creationId xmlns:a16="http://schemas.microsoft.com/office/drawing/2014/main" id="{C5705F90-48F0-A714-3C6F-D0EAE44DFF68}"/>
              </a:ext>
            </a:extLst>
          </p:cNvPr>
          <p:cNvSpPr txBox="1"/>
          <p:nvPr/>
        </p:nvSpPr>
        <p:spPr>
          <a:xfrm>
            <a:off x="7021259" y="2343818"/>
            <a:ext cx="11348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ea typeface="Calibri" panose="020F0502020204030204"/>
                <a:cs typeface="Calibri" panose="020F0502020204030204"/>
              </a:rPr>
              <a:t>Server</a:t>
            </a:r>
          </a:p>
        </p:txBody>
      </p:sp>
      <p:sp>
        <p:nvSpPr>
          <p:cNvPr id="28" name="TextBox 27">
            <a:extLst>
              <a:ext uri="{FF2B5EF4-FFF2-40B4-BE49-F238E27FC236}">
                <a16:creationId xmlns:a16="http://schemas.microsoft.com/office/drawing/2014/main" id="{6AA09F29-C6E2-F4AA-9E89-2FBFBA75FFFC}"/>
              </a:ext>
            </a:extLst>
          </p:cNvPr>
          <p:cNvSpPr txBox="1"/>
          <p:nvPr/>
        </p:nvSpPr>
        <p:spPr>
          <a:xfrm>
            <a:off x="9900740" y="2439068"/>
            <a:ext cx="113480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ea typeface="Calibri" panose="020F0502020204030204"/>
                <a:cs typeface="Calibri" panose="020F0502020204030204"/>
              </a:rPr>
              <a:t>Aggregated Parameters</a:t>
            </a:r>
          </a:p>
        </p:txBody>
      </p:sp>
      <p:sp>
        <p:nvSpPr>
          <p:cNvPr id="29" name="TextBox 28">
            <a:extLst>
              <a:ext uri="{FF2B5EF4-FFF2-40B4-BE49-F238E27FC236}">
                <a16:creationId xmlns:a16="http://schemas.microsoft.com/office/drawing/2014/main" id="{D45549D5-35CA-CB96-BBA2-F2860292814A}"/>
              </a:ext>
            </a:extLst>
          </p:cNvPr>
          <p:cNvSpPr txBox="1"/>
          <p:nvPr/>
        </p:nvSpPr>
        <p:spPr>
          <a:xfrm>
            <a:off x="6962643" y="3303644"/>
            <a:ext cx="11348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ea typeface="Calibri" panose="020F0502020204030204"/>
                <a:cs typeface="Calibri" panose="020F0502020204030204"/>
              </a:rPr>
              <a:t>Parameters</a:t>
            </a:r>
          </a:p>
        </p:txBody>
      </p:sp>
      <p:pic>
        <p:nvPicPr>
          <p:cNvPr id="33" name="Picture 32" descr="A white text on a black background&#10;&#10;Description automatically generated">
            <a:extLst>
              <a:ext uri="{FF2B5EF4-FFF2-40B4-BE49-F238E27FC236}">
                <a16:creationId xmlns:a16="http://schemas.microsoft.com/office/drawing/2014/main" id="{2FE148E2-3174-BC3F-A802-492F395CBDE2}"/>
              </a:ext>
            </a:extLst>
          </p:cNvPr>
          <p:cNvPicPr>
            <a:picLocks noChangeAspect="1"/>
          </p:cNvPicPr>
          <p:nvPr/>
        </p:nvPicPr>
        <p:blipFill>
          <a:blip r:embed="rId14"/>
          <a:stretch>
            <a:fillRect/>
          </a:stretch>
        </p:blipFill>
        <p:spPr>
          <a:xfrm>
            <a:off x="1045213" y="1573092"/>
            <a:ext cx="3962743" cy="4930567"/>
          </a:xfrm>
          <a:prstGeom prst="rect">
            <a:avLst/>
          </a:prstGeom>
        </p:spPr>
      </p:pic>
    </p:spTree>
    <p:extLst>
      <p:ext uri="{BB962C8B-B14F-4D97-AF65-F5344CB8AC3E}">
        <p14:creationId xmlns:p14="http://schemas.microsoft.com/office/powerpoint/2010/main" val="2771162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100A-26B0-0564-8F3F-FBACF3195708}"/>
              </a:ext>
            </a:extLst>
          </p:cNvPr>
          <p:cNvSpPr>
            <a:spLocks noGrp="1"/>
          </p:cNvSpPr>
          <p:nvPr>
            <p:ph type="title"/>
          </p:nvPr>
        </p:nvSpPr>
        <p:spPr/>
        <p:txBody>
          <a:bodyPr/>
          <a:lstStyle/>
          <a:p>
            <a:r>
              <a:rPr lang="en-US" dirty="0"/>
              <a:t>Homomorphic Encryption</a:t>
            </a:r>
            <a:endParaRPr lang="en-CH" dirty="0"/>
          </a:p>
        </p:txBody>
      </p:sp>
      <p:sp>
        <p:nvSpPr>
          <p:cNvPr id="3" name="Text Placeholder 2">
            <a:extLst>
              <a:ext uri="{FF2B5EF4-FFF2-40B4-BE49-F238E27FC236}">
                <a16:creationId xmlns:a16="http://schemas.microsoft.com/office/drawing/2014/main" id="{5CC84C71-2369-3C43-FDE1-0C4EE1C9B530}"/>
              </a:ext>
            </a:extLst>
          </p:cNvPr>
          <p:cNvSpPr>
            <a:spLocks noGrp="1"/>
          </p:cNvSpPr>
          <p:nvPr>
            <p:ph type="body" sz="quarter" idx="10"/>
          </p:nvPr>
        </p:nvSpPr>
        <p:spPr/>
        <p:txBody>
          <a:bodyPr/>
          <a:lstStyle/>
          <a:p>
            <a:r>
              <a:rPr lang="en-US" sz="2800" dirty="0"/>
              <a:t>Homomorphic Encryption (HE) allows for computations to be performed on ciphertexts, generating an encrypted result which, when decrypted, matches the result of operations performed on the plaintext.</a:t>
            </a:r>
          </a:p>
          <a:p>
            <a:endParaRPr lang="en-US" sz="2800" dirty="0"/>
          </a:p>
          <a:p>
            <a:endParaRPr lang="en-US" sz="2800" dirty="0"/>
          </a:p>
          <a:p>
            <a:r>
              <a:rPr lang="en-US" sz="2800" dirty="0"/>
              <a:t>Partially-Homomorphic: </a:t>
            </a:r>
            <a:r>
              <a:rPr lang="en-US" sz="2800" dirty="0" err="1"/>
              <a:t>Paillier</a:t>
            </a:r>
            <a:endParaRPr lang="en-US" sz="2800" dirty="0"/>
          </a:p>
          <a:p>
            <a:r>
              <a:rPr lang="en-US" sz="2800" dirty="0"/>
              <a:t>Fully-Homomorphic: RLWE (BFV, CKKS, …)</a:t>
            </a:r>
            <a:endParaRPr lang="en-CH" sz="2800" dirty="0"/>
          </a:p>
        </p:txBody>
      </p:sp>
      <p:sp>
        <p:nvSpPr>
          <p:cNvPr id="4" name="Text Placeholder 3">
            <a:extLst>
              <a:ext uri="{FF2B5EF4-FFF2-40B4-BE49-F238E27FC236}">
                <a16:creationId xmlns:a16="http://schemas.microsoft.com/office/drawing/2014/main" id="{5C64AF1F-A887-E173-610C-44C2B4AE3415}"/>
              </a:ext>
            </a:extLst>
          </p:cNvPr>
          <p:cNvSpPr>
            <a:spLocks noGrp="1"/>
          </p:cNvSpPr>
          <p:nvPr>
            <p:ph type="body" sz="quarter" idx="26"/>
          </p:nvPr>
        </p:nvSpPr>
        <p:spPr/>
        <p:txBody>
          <a:bodyPr/>
          <a:lstStyle/>
          <a:p>
            <a:r>
              <a:rPr lang="en-GB" dirty="0"/>
              <a:t>Mathematical</a:t>
            </a:r>
            <a:r>
              <a:rPr lang="fr-CH" dirty="0"/>
              <a:t> background</a:t>
            </a:r>
            <a:endParaRPr lang="en-GB" dirty="0"/>
          </a:p>
        </p:txBody>
      </p:sp>
      <p:pic>
        <p:nvPicPr>
          <p:cNvPr id="8" name="Picture 7">
            <a:extLst>
              <a:ext uri="{FF2B5EF4-FFF2-40B4-BE49-F238E27FC236}">
                <a16:creationId xmlns:a16="http://schemas.microsoft.com/office/drawing/2014/main" id="{6E4E9773-68CD-4488-35FD-08390E5AA6C5}"/>
              </a:ext>
            </a:extLst>
          </p:cNvPr>
          <p:cNvPicPr>
            <a:picLocks noChangeAspect="1"/>
          </p:cNvPicPr>
          <p:nvPr/>
        </p:nvPicPr>
        <p:blipFill>
          <a:blip r:embed="rId2"/>
          <a:stretch>
            <a:fillRect/>
          </a:stretch>
        </p:blipFill>
        <p:spPr>
          <a:xfrm>
            <a:off x="2287051" y="3891029"/>
            <a:ext cx="7748528" cy="494358"/>
          </a:xfrm>
          <a:prstGeom prst="rect">
            <a:avLst/>
          </a:prstGeom>
        </p:spPr>
      </p:pic>
    </p:spTree>
    <p:extLst>
      <p:ext uri="{BB962C8B-B14F-4D97-AF65-F5344CB8AC3E}">
        <p14:creationId xmlns:p14="http://schemas.microsoft.com/office/powerpoint/2010/main" val="3384835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100A-26B0-0564-8F3F-FBACF3195708}"/>
              </a:ext>
            </a:extLst>
          </p:cNvPr>
          <p:cNvSpPr>
            <a:spLocks noGrp="1"/>
          </p:cNvSpPr>
          <p:nvPr>
            <p:ph type="title"/>
          </p:nvPr>
        </p:nvSpPr>
        <p:spPr/>
        <p:txBody>
          <a:bodyPr/>
          <a:lstStyle/>
          <a:p>
            <a:r>
              <a:rPr lang="en-US" dirty="0"/>
              <a:t>HE + FL</a:t>
            </a:r>
            <a:endParaRPr lang="en-CH"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CC84C71-2369-3C43-FDE1-0C4EE1C9B530}"/>
                  </a:ext>
                </a:extLst>
              </p:cNvPr>
              <p:cNvSpPr>
                <a:spLocks noGrp="1"/>
              </p:cNvSpPr>
              <p:nvPr>
                <p:ph type="body" sz="quarter" idx="10"/>
              </p:nvPr>
            </p:nvSpPr>
            <p:spPr/>
            <p:txBody>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𝑛</m:t>
                        </m:r>
                      </m:sub>
                    </m:sSub>
                  </m:oMath>
                </a14:m>
                <a:r>
                  <a:rPr lang="en-US" sz="2800" b="0" i="1" dirty="0">
                    <a:latin typeface="Cambria Math" panose="02040503050406030204" pitchFamily="18" charset="0"/>
                  </a:rPr>
                  <a:t> </a:t>
                </a:r>
                <a:r>
                  <a:rPr lang="en-US" sz="2800" dirty="0"/>
                  <a:t>are model updates.</a:t>
                </a:r>
                <a:endParaRPr lang="en-US" sz="2800" b="0" i="1" dirty="0">
                  <a:latin typeface="Cambria Math" panose="02040503050406030204" pitchFamily="18" charset="0"/>
                </a:endParaRPr>
              </a:p>
              <a:p>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oMath>
                </a14:m>
                <a:r>
                  <a:rPr lang="en-US" sz="2800" dirty="0"/>
                  <a:t> is aggregation (addition) on the server side.</a:t>
                </a:r>
              </a:p>
              <a:p>
                <a:pPr marL="0" indent="0">
                  <a:buNone/>
                </a:pPr>
                <a:endParaRPr lang="en-US" sz="2800" dirty="0"/>
              </a:p>
            </p:txBody>
          </p:sp>
        </mc:Choice>
        <mc:Fallback xmlns="">
          <p:sp>
            <p:nvSpPr>
              <p:cNvPr id="3" name="Text Placeholder 2">
                <a:extLst>
                  <a:ext uri="{FF2B5EF4-FFF2-40B4-BE49-F238E27FC236}">
                    <a16:creationId xmlns:a16="http://schemas.microsoft.com/office/drawing/2014/main" id="{5CC84C71-2369-3C43-FDE1-0C4EE1C9B530}"/>
                  </a:ext>
                </a:extLst>
              </p:cNvPr>
              <p:cNvSpPr>
                <a:spLocks noGrp="1" noRot="1" noChangeAspect="1" noMove="1" noResize="1" noEditPoints="1" noAdjustHandles="1" noChangeArrowheads="1" noChangeShapeType="1" noTextEdit="1"/>
              </p:cNvSpPr>
              <p:nvPr>
                <p:ph type="body" sz="quarter" idx="10"/>
              </p:nvPr>
            </p:nvSpPr>
            <p:spPr>
              <a:blipFill>
                <a:blip r:embed="rId2"/>
                <a:stretch>
                  <a:fillRect t="-3909"/>
                </a:stretch>
              </a:blipFill>
            </p:spPr>
            <p:txBody>
              <a:bodyPr/>
              <a:lstStyle/>
              <a:p>
                <a:r>
                  <a:rPr lang="en-CH">
                    <a:noFill/>
                  </a:rPr>
                  <a:t> </a:t>
                </a:r>
              </a:p>
            </p:txBody>
          </p:sp>
        </mc:Fallback>
      </mc:AlternateContent>
      <p:sp>
        <p:nvSpPr>
          <p:cNvPr id="4" name="Text Placeholder 3">
            <a:extLst>
              <a:ext uri="{FF2B5EF4-FFF2-40B4-BE49-F238E27FC236}">
                <a16:creationId xmlns:a16="http://schemas.microsoft.com/office/drawing/2014/main" id="{5C64AF1F-A887-E173-610C-44C2B4AE3415}"/>
              </a:ext>
            </a:extLst>
          </p:cNvPr>
          <p:cNvSpPr>
            <a:spLocks noGrp="1"/>
          </p:cNvSpPr>
          <p:nvPr>
            <p:ph type="body" sz="quarter" idx="26"/>
          </p:nvPr>
        </p:nvSpPr>
        <p:spPr/>
        <p:txBody>
          <a:bodyPr/>
          <a:lstStyle/>
          <a:p>
            <a:r>
              <a:rPr lang="en-GB" dirty="0"/>
              <a:t>Mathematical</a:t>
            </a:r>
            <a:r>
              <a:rPr lang="fr-CH" dirty="0"/>
              <a:t> background</a:t>
            </a:r>
            <a:endParaRPr lang="en-GB" dirty="0"/>
          </a:p>
        </p:txBody>
      </p:sp>
      <p:pic>
        <p:nvPicPr>
          <p:cNvPr id="8" name="Picture 7">
            <a:extLst>
              <a:ext uri="{FF2B5EF4-FFF2-40B4-BE49-F238E27FC236}">
                <a16:creationId xmlns:a16="http://schemas.microsoft.com/office/drawing/2014/main" id="{6E4E9773-68CD-4488-35FD-08390E5AA6C5}"/>
              </a:ext>
            </a:extLst>
          </p:cNvPr>
          <p:cNvPicPr>
            <a:picLocks noChangeAspect="1"/>
          </p:cNvPicPr>
          <p:nvPr/>
        </p:nvPicPr>
        <p:blipFill>
          <a:blip r:embed="rId2"/>
          <a:stretch>
            <a:fillRect/>
          </a:stretch>
        </p:blipFill>
        <p:spPr>
          <a:xfrm>
            <a:off x="2215467" y="3181821"/>
            <a:ext cx="7748528" cy="494358"/>
          </a:xfrm>
          <a:prstGeom prst="rect">
            <a:avLst/>
          </a:prstGeom>
        </p:spPr>
      </p:pic>
    </p:spTree>
    <p:extLst>
      <p:ext uri="{BB962C8B-B14F-4D97-AF65-F5344CB8AC3E}">
        <p14:creationId xmlns:p14="http://schemas.microsoft.com/office/powerpoint/2010/main" val="3147767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316D9-11F4-A79B-D8C7-ADAF5859637C}"/>
              </a:ext>
            </a:extLst>
          </p:cNvPr>
          <p:cNvSpPr>
            <a:spLocks noGrp="1"/>
          </p:cNvSpPr>
          <p:nvPr>
            <p:ph type="title"/>
          </p:nvPr>
        </p:nvSpPr>
        <p:spPr/>
        <p:txBody>
          <a:bodyPr/>
          <a:lstStyle/>
          <a:p>
            <a:r>
              <a:rPr lang="fr-CH" sz="3200" dirty="0"/>
              <a:t>Learning </a:t>
            </a:r>
            <a:r>
              <a:rPr lang="fr-CH" sz="3200" dirty="0" err="1"/>
              <a:t>With</a:t>
            </a:r>
            <a:r>
              <a:rPr lang="fr-CH" sz="3200" dirty="0"/>
              <a:t> </a:t>
            </a:r>
            <a:r>
              <a:rPr lang="fr-CH" sz="3200" dirty="0" err="1"/>
              <a:t>Error</a:t>
            </a:r>
            <a:r>
              <a:rPr lang="fr-CH" sz="3200" dirty="0"/>
              <a:t> </a:t>
            </a:r>
            <a:r>
              <a:rPr lang="fr-CH" sz="3200" dirty="0" err="1"/>
              <a:t>Problem</a:t>
            </a:r>
            <a:r>
              <a:rPr lang="fr-CH" sz="3200" dirty="0"/>
              <a:t> (LWE)</a:t>
            </a:r>
            <a:endParaRPr lang="en-GB" sz="3200"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DDA07D5-528C-714E-5DD3-BC795DBF8304}"/>
                  </a:ext>
                </a:extLst>
              </p:cNvPr>
              <p:cNvSpPr>
                <a:spLocks noGrp="1"/>
              </p:cNvSpPr>
              <p:nvPr>
                <p:ph type="body" sz="quarter" idx="10"/>
              </p:nvPr>
            </p:nvSpPr>
            <p:spPr>
              <a:xfrm>
                <a:off x="826338" y="1622454"/>
                <a:ext cx="10928231" cy="2018580"/>
              </a:xfrm>
            </p:spPr>
            <p:txBody>
              <a:bodyPr/>
              <a:lstStyle/>
              <a:p>
                <a:pPr marL="0" indent="0">
                  <a:buNone/>
                </a:pPr>
                <a:r>
                  <a:rPr lang="fr-CH" sz="1800" dirty="0"/>
                  <a:t>Ring  </a:t>
                </a:r>
                <a14:m>
                  <m:oMath xmlns:m="http://schemas.openxmlformats.org/officeDocument/2006/math">
                    <m:sSub>
                      <m:sSubPr>
                        <m:ctrlPr>
                          <a:rPr lang="fr-CH" sz="1800" i="1">
                            <a:latin typeface="Cambria Math" panose="02040503050406030204" pitchFamily="18" charset="0"/>
                          </a:rPr>
                        </m:ctrlPr>
                      </m:sSubPr>
                      <m:e>
                        <m:r>
                          <a:rPr lang="fr-CH" sz="1800">
                            <a:latin typeface="Cambria Math" panose="02040503050406030204" pitchFamily="18" charset="0"/>
                          </a:rPr>
                          <m:t>ℤ</m:t>
                        </m:r>
                      </m:e>
                      <m:sub>
                        <m:r>
                          <a:rPr lang="fr-CH" sz="1800">
                            <a:latin typeface="Cambria Math" panose="02040503050406030204" pitchFamily="18" charset="0"/>
                          </a:rPr>
                          <m:t>𝑞</m:t>
                        </m:r>
                      </m:sub>
                    </m:sSub>
                    <m:r>
                      <a:rPr lang="fr-CH" sz="1800">
                        <a:latin typeface="Cambria Math" panose="02040503050406030204" pitchFamily="18" charset="0"/>
                      </a:rPr>
                      <m:t>=</m:t>
                    </m:r>
                    <m:f>
                      <m:fPr>
                        <m:type m:val="lin"/>
                        <m:ctrlPr>
                          <a:rPr lang="fr-CH" sz="1800" i="1">
                            <a:latin typeface="Cambria Math" panose="02040503050406030204" pitchFamily="18" charset="0"/>
                          </a:rPr>
                        </m:ctrlPr>
                      </m:fPr>
                      <m:num>
                        <m:r>
                          <a:rPr lang="fr-CH" sz="1800">
                            <a:latin typeface="Cambria Math" panose="02040503050406030204" pitchFamily="18" charset="0"/>
                          </a:rPr>
                          <m:t>ℤ</m:t>
                        </m:r>
                      </m:num>
                      <m:den>
                        <m:r>
                          <a:rPr lang="fr-CH" sz="1800">
                            <a:latin typeface="Cambria Math" panose="02040503050406030204" pitchFamily="18" charset="0"/>
                          </a:rPr>
                          <m:t>𝑞</m:t>
                        </m:r>
                        <m:r>
                          <a:rPr lang="fr-CH" sz="1800">
                            <a:latin typeface="Cambria Math" panose="02040503050406030204" pitchFamily="18" charset="0"/>
                          </a:rPr>
                          <m:t>ℤ</m:t>
                        </m:r>
                      </m:den>
                    </m:f>
                  </m:oMath>
                </a14:m>
                <a:endParaRPr lang="en-GB" sz="1800" dirty="0"/>
              </a:p>
              <a:p>
                <a:pPr marL="0" indent="0">
                  <a:buNone/>
                </a:pPr>
                <a:r>
                  <a:rPr lang="en-GB" sz="1800" dirty="0"/>
                  <a:t>Given </a:t>
                </a:r>
                <a14:m>
                  <m:oMath xmlns:m="http://schemas.openxmlformats.org/officeDocument/2006/math">
                    <m:r>
                      <m:rPr>
                        <m:sty m:val="p"/>
                      </m:rPr>
                      <a:rPr lang="fr-CH" sz="1800" b="0" i="0" smtClean="0">
                        <a:latin typeface="Cambria Math" panose="02040503050406030204" pitchFamily="18" charset="0"/>
                      </a:rPr>
                      <m:t>A</m:t>
                    </m:r>
                    <m:r>
                      <a:rPr lang="fr-CH" sz="1800" b="0" i="1" smtClean="0">
                        <a:latin typeface="Cambria Math" panose="02040503050406030204" pitchFamily="18" charset="0"/>
                        <a:ea typeface="Cambria Math" panose="02040503050406030204" pitchFamily="18" charset="0"/>
                      </a:rPr>
                      <m:t>∈</m:t>
                    </m:r>
                    <m:sSubSup>
                      <m:sSubSupPr>
                        <m:ctrlPr>
                          <a:rPr lang="fr-CH" sz="1800" b="0" i="1" smtClean="0">
                            <a:latin typeface="Cambria Math" panose="02040503050406030204" pitchFamily="18" charset="0"/>
                            <a:ea typeface="Cambria Math" panose="02040503050406030204" pitchFamily="18" charset="0"/>
                          </a:rPr>
                        </m:ctrlPr>
                      </m:sSubSupPr>
                      <m:e>
                        <m:r>
                          <a:rPr lang="fr-CH" sz="1800" b="0" i="1" smtClean="0">
                            <a:latin typeface="Cambria Math" panose="02040503050406030204" pitchFamily="18" charset="0"/>
                            <a:ea typeface="Cambria Math" panose="02040503050406030204" pitchFamily="18" charset="0"/>
                          </a:rPr>
                          <m:t>ℤ</m:t>
                        </m:r>
                      </m:e>
                      <m:sub>
                        <m:r>
                          <a:rPr lang="fr-CH" sz="1800" b="0" i="1" smtClean="0">
                            <a:latin typeface="Cambria Math" panose="02040503050406030204" pitchFamily="18" charset="0"/>
                            <a:ea typeface="Cambria Math" panose="02040503050406030204" pitchFamily="18" charset="0"/>
                          </a:rPr>
                          <m:t>𝑞</m:t>
                        </m:r>
                      </m:sub>
                      <m:sup>
                        <m:r>
                          <a:rPr lang="fr-CH" sz="1800" b="0" i="1" smtClean="0">
                            <a:latin typeface="Cambria Math" panose="02040503050406030204" pitchFamily="18" charset="0"/>
                            <a:ea typeface="Cambria Math" panose="02040503050406030204" pitchFamily="18" charset="0"/>
                          </a:rPr>
                          <m:t>𝑚</m:t>
                        </m:r>
                        <m:r>
                          <a:rPr lang="fr-CH" sz="1800" b="0" i="1" smtClean="0">
                            <a:latin typeface="Cambria Math" panose="02040503050406030204" pitchFamily="18" charset="0"/>
                            <a:ea typeface="Cambria Math" panose="02040503050406030204" pitchFamily="18" charset="0"/>
                          </a:rPr>
                          <m:t>×</m:t>
                        </m:r>
                        <m:r>
                          <a:rPr lang="fr-CH" sz="1800" b="0" i="1" smtClean="0">
                            <a:latin typeface="Cambria Math" panose="02040503050406030204" pitchFamily="18" charset="0"/>
                            <a:ea typeface="Cambria Math" panose="02040503050406030204" pitchFamily="18" charset="0"/>
                          </a:rPr>
                          <m:t>𝑛</m:t>
                        </m:r>
                      </m:sup>
                    </m:sSubSup>
                  </m:oMath>
                </a14:m>
                <a:r>
                  <a:rPr lang="en-GB" sz="1800" dirty="0"/>
                  <a:t> uniformly distributed, a ‘noise distribution’ </a:t>
                </a:r>
                <a14:m>
                  <m:oMath xmlns:m="http://schemas.openxmlformats.org/officeDocument/2006/math">
                    <m:r>
                      <a:rPr lang="fr-CH" sz="1800" b="0" i="1" smtClean="0">
                        <a:latin typeface="Cambria Math" panose="02040503050406030204" pitchFamily="18" charset="0"/>
                        <a:ea typeface="Cambria Math" panose="02040503050406030204" pitchFamily="18" charset="0"/>
                      </a:rPr>
                      <m:t>𝜒</m:t>
                    </m:r>
                  </m:oMath>
                </a14:m>
                <a:r>
                  <a:rPr lang="fr-CH" sz="1800" i="1" dirty="0">
                    <a:latin typeface="Cambria Math" panose="02040503050406030204" pitchFamily="18" charset="0"/>
                    <a:ea typeface="Cambria Math" panose="02040503050406030204" pitchFamily="18" charset="0"/>
                  </a:rPr>
                  <a:t> </a:t>
                </a:r>
                <a:r>
                  <a:rPr lang="fr-CH" sz="1800" dirty="0"/>
                  <a:t>and </a:t>
                </a:r>
                <a:r>
                  <a:rPr lang="fr-CH" sz="1800" dirty="0" err="1"/>
                  <a:t>knowing</a:t>
                </a:r>
                <a:r>
                  <a:rPr lang="fr-CH" sz="1800" dirty="0"/>
                  <a:t> </a:t>
                </a:r>
                <a14:m>
                  <m:oMath xmlns:m="http://schemas.openxmlformats.org/officeDocument/2006/math">
                    <m:r>
                      <a:rPr lang="fr-CH" sz="1800" b="0" i="1" smtClean="0">
                        <a:latin typeface="Cambria Math" panose="02040503050406030204" pitchFamily="18" charset="0"/>
                      </a:rPr>
                      <m:t>𝑡</m:t>
                    </m:r>
                    <m:r>
                      <a:rPr lang="fr-CH" sz="1800" b="0" i="0" smtClean="0">
                        <a:latin typeface="Cambria Math" panose="02040503050406030204" pitchFamily="18" charset="0"/>
                      </a:rPr>
                      <m:t>=</m:t>
                    </m:r>
                    <m:r>
                      <m:rPr>
                        <m:sty m:val="p"/>
                      </m:rPr>
                      <a:rPr lang="fr-CH" sz="1800">
                        <a:latin typeface="Cambria Math" panose="02040503050406030204" pitchFamily="18" charset="0"/>
                      </a:rPr>
                      <m:t>A</m:t>
                    </m:r>
                    <m:r>
                      <a:rPr lang="fr-CH" sz="1800" b="0" i="1" smtClean="0">
                        <a:latin typeface="Cambria Math" panose="02040503050406030204" pitchFamily="18" charset="0"/>
                      </a:rPr>
                      <m:t>𝑠</m:t>
                    </m:r>
                    <m:r>
                      <a:rPr lang="fr-CH" sz="1800" b="0" i="0" smtClean="0">
                        <a:latin typeface="Cambria Math" panose="02040503050406030204" pitchFamily="18" charset="0"/>
                      </a:rPr>
                      <m:t>+</m:t>
                    </m:r>
                    <m:r>
                      <a:rPr lang="fr-CH" sz="1800" b="0" i="1" smtClean="0">
                        <a:latin typeface="Cambria Math" panose="02040503050406030204" pitchFamily="18" charset="0"/>
                      </a:rPr>
                      <m:t>𝑒</m:t>
                    </m:r>
                  </m:oMath>
                </a14:m>
                <a:r>
                  <a:rPr lang="fr-CH" sz="1800" dirty="0"/>
                  <a:t> </a:t>
                </a:r>
                <a:r>
                  <a:rPr lang="fr-CH" sz="1800" dirty="0" err="1"/>
                  <a:t>with</a:t>
                </a:r>
                <a:r>
                  <a:rPr lang="fr-CH" sz="1800" dirty="0"/>
                  <a:t> </a:t>
                </a:r>
                <a14:m>
                  <m:oMath xmlns:m="http://schemas.openxmlformats.org/officeDocument/2006/math">
                    <m:r>
                      <a:rPr lang="fr-CH" sz="1800" b="0" i="1" smtClean="0">
                        <a:latin typeface="Cambria Math" panose="02040503050406030204" pitchFamily="18" charset="0"/>
                      </a:rPr>
                      <m:t>𝑒</m:t>
                    </m:r>
                    <m:r>
                      <a:rPr lang="fr-CH" sz="1800" b="0" i="1" smtClean="0">
                        <a:latin typeface="Cambria Math" panose="02040503050406030204" pitchFamily="18" charset="0"/>
                        <a:ea typeface="Cambria Math" panose="02040503050406030204" pitchFamily="18" charset="0"/>
                      </a:rPr>
                      <m:t>←</m:t>
                    </m:r>
                    <m:sSup>
                      <m:sSupPr>
                        <m:ctrlPr>
                          <a:rPr lang="fr-CH" sz="1800" b="0" i="1" smtClean="0">
                            <a:latin typeface="Cambria Math" panose="02040503050406030204" pitchFamily="18" charset="0"/>
                            <a:ea typeface="Cambria Math" panose="02040503050406030204" pitchFamily="18" charset="0"/>
                          </a:rPr>
                        </m:ctrlPr>
                      </m:sSupPr>
                      <m:e>
                        <m:r>
                          <a:rPr lang="fr-CH" sz="1800" b="0" i="1" smtClean="0">
                            <a:latin typeface="Cambria Math" panose="02040503050406030204" pitchFamily="18" charset="0"/>
                            <a:ea typeface="Cambria Math" panose="02040503050406030204" pitchFamily="18" charset="0"/>
                          </a:rPr>
                          <m:t>𝜒</m:t>
                        </m:r>
                      </m:e>
                      <m:sup>
                        <m:r>
                          <a:rPr lang="fr-CH" sz="1800" b="0" i="1" smtClean="0">
                            <a:latin typeface="Cambria Math" panose="02040503050406030204" pitchFamily="18" charset="0"/>
                            <a:ea typeface="Cambria Math" panose="02040503050406030204" pitchFamily="18" charset="0"/>
                          </a:rPr>
                          <m:t>𝑛</m:t>
                        </m:r>
                      </m:sup>
                    </m:sSup>
                  </m:oMath>
                </a14:m>
                <a:endParaRPr lang="fr-CH" sz="1800" dirty="0"/>
              </a:p>
              <a:p>
                <a:r>
                  <a:rPr lang="fr-CH" sz="1800" dirty="0"/>
                  <a:t>LWE </a:t>
                </a:r>
                <a:r>
                  <a:rPr lang="fr-CH" sz="1800" dirty="0" err="1"/>
                  <a:t>Search</a:t>
                </a:r>
                <a:r>
                  <a:rPr lang="fr-CH" sz="1800" dirty="0"/>
                  <a:t> version </a:t>
                </a:r>
                <a:r>
                  <a:rPr lang="fr-CH" sz="1800" b="1" dirty="0" err="1"/>
                  <a:t>Find</a:t>
                </a:r>
                <a:r>
                  <a:rPr lang="fr-CH" sz="1800" dirty="0"/>
                  <a:t> </a:t>
                </a:r>
                <a14:m>
                  <m:oMath xmlns:m="http://schemas.openxmlformats.org/officeDocument/2006/math">
                    <m:r>
                      <a:rPr lang="fr-CH" sz="1800" i="1">
                        <a:latin typeface="Cambria Math" panose="02040503050406030204" pitchFamily="18" charset="0"/>
                      </a:rPr>
                      <m:t>𝑠</m:t>
                    </m:r>
                    <m:r>
                      <a:rPr lang="fr-CH" sz="1800" i="1" smtClean="0">
                        <a:latin typeface="Cambria Math" panose="02040503050406030204" pitchFamily="18" charset="0"/>
                        <a:ea typeface="Cambria Math" panose="02040503050406030204" pitchFamily="18" charset="0"/>
                      </a:rPr>
                      <m:t>∈</m:t>
                    </m:r>
                    <m:sSubSup>
                      <m:sSubSupPr>
                        <m:ctrlPr>
                          <a:rPr lang="fr-CH" sz="1800" i="1">
                            <a:latin typeface="Cambria Math" panose="02040503050406030204" pitchFamily="18" charset="0"/>
                            <a:ea typeface="Cambria Math" panose="02040503050406030204" pitchFamily="18" charset="0"/>
                          </a:rPr>
                        </m:ctrlPr>
                      </m:sSubSupPr>
                      <m:e>
                        <m:r>
                          <a:rPr lang="fr-CH" sz="1800" i="1">
                            <a:latin typeface="Cambria Math" panose="02040503050406030204" pitchFamily="18" charset="0"/>
                            <a:ea typeface="Cambria Math" panose="02040503050406030204" pitchFamily="18" charset="0"/>
                          </a:rPr>
                          <m:t>ℤ</m:t>
                        </m:r>
                      </m:e>
                      <m:sub>
                        <m:r>
                          <a:rPr lang="fr-CH" sz="1800" i="1">
                            <a:latin typeface="Cambria Math" panose="02040503050406030204" pitchFamily="18" charset="0"/>
                            <a:ea typeface="Cambria Math" panose="02040503050406030204" pitchFamily="18" charset="0"/>
                          </a:rPr>
                          <m:t>𝑞</m:t>
                        </m:r>
                      </m:sub>
                      <m:sup>
                        <m:r>
                          <a:rPr lang="fr-CH" sz="1800" b="0" i="1" smtClean="0">
                            <a:latin typeface="Cambria Math" panose="02040503050406030204" pitchFamily="18" charset="0"/>
                            <a:ea typeface="Cambria Math" panose="02040503050406030204" pitchFamily="18" charset="0"/>
                          </a:rPr>
                          <m:t>𝑛</m:t>
                        </m:r>
                      </m:sup>
                    </m:sSubSup>
                  </m:oMath>
                </a14:m>
                <a:r>
                  <a:rPr lang="fr-CH" sz="1800" dirty="0">
                    <a:latin typeface="Cambria Math" panose="02040503050406030204" pitchFamily="18" charset="0"/>
                    <a:ea typeface="Cambria Math" panose="02040503050406030204" pitchFamily="18" charset="0"/>
                  </a:rPr>
                  <a:t> </a:t>
                </a:r>
              </a:p>
              <a:p>
                <a:r>
                  <a:rPr lang="fr-CH" sz="1800" dirty="0"/>
                  <a:t>LWE-</a:t>
                </a:r>
                <a:r>
                  <a:rPr lang="fr-CH" sz="1800" dirty="0" err="1"/>
                  <a:t>Decision</a:t>
                </a:r>
                <a:r>
                  <a:rPr lang="fr-CH" sz="1800" dirty="0"/>
                  <a:t> version </a:t>
                </a:r>
                <a:r>
                  <a:rPr lang="fr-CH" sz="1800" b="1" dirty="0" err="1"/>
                  <a:t>Distinguish</a:t>
                </a:r>
                <a:r>
                  <a:rPr lang="fr-CH" sz="1800" dirty="0"/>
                  <a:t> LWE </a:t>
                </a:r>
                <a:r>
                  <a:rPr lang="fr-CH" sz="1800" dirty="0" err="1"/>
                  <a:t>samples</a:t>
                </a:r>
                <a:r>
                  <a:rPr lang="fr-CH" sz="1800" dirty="0"/>
                  <a:t> </a:t>
                </a:r>
                <a:r>
                  <a:rPr lang="fr-CH" sz="1800" dirty="0" err="1"/>
                  <a:t>from</a:t>
                </a:r>
                <a:r>
                  <a:rPr lang="fr-CH" sz="1800" dirty="0"/>
                  <a:t> </a:t>
                </a:r>
                <a:r>
                  <a:rPr lang="fr-CH" sz="1800" dirty="0" err="1"/>
                  <a:t>uniform</a:t>
                </a:r>
                <a:r>
                  <a:rPr lang="fr-CH" sz="1800" dirty="0"/>
                  <a:t> </a:t>
                </a:r>
                <a:r>
                  <a:rPr lang="fr-CH" sz="1800" dirty="0" err="1"/>
                  <a:t>samples</a:t>
                </a:r>
                <a:br>
                  <a:rPr lang="pl-PL" sz="1800" i="1" dirty="0">
                    <a:latin typeface="Cambria Math" panose="02040503050406030204" pitchFamily="18" charset="0"/>
                    <a:ea typeface="Cambria Math" panose="02040503050406030204" pitchFamily="18" charset="0"/>
                  </a:rPr>
                </a:br>
                <a:endParaRPr lang="en-GB" sz="1800" i="1" dirty="0">
                  <a:latin typeface="Cambria Math" panose="02040503050406030204" pitchFamily="18" charset="0"/>
                  <a:ea typeface="Cambria Math" panose="02040503050406030204" pitchFamily="18" charset="0"/>
                </a:endParaRPr>
              </a:p>
            </p:txBody>
          </p:sp>
        </mc:Choice>
        <mc:Fallback xmlns="">
          <p:sp>
            <p:nvSpPr>
              <p:cNvPr id="3" name="Text Placeholder 2">
                <a:extLst>
                  <a:ext uri="{FF2B5EF4-FFF2-40B4-BE49-F238E27FC236}">
                    <a16:creationId xmlns:a16="http://schemas.microsoft.com/office/drawing/2014/main" id="{DDDA07D5-528C-714E-5DD3-BC795DBF8304}"/>
                  </a:ext>
                </a:extLst>
              </p:cNvPr>
              <p:cNvSpPr>
                <a:spLocks noGrp="1" noRot="1" noChangeAspect="1" noMove="1" noResize="1" noEditPoints="1" noAdjustHandles="1" noChangeArrowheads="1" noChangeShapeType="1" noTextEdit="1"/>
              </p:cNvSpPr>
              <p:nvPr>
                <p:ph type="body" sz="quarter" idx="10"/>
              </p:nvPr>
            </p:nvSpPr>
            <p:spPr>
              <a:xfrm>
                <a:off x="826338" y="1622454"/>
                <a:ext cx="10928231" cy="2018580"/>
              </a:xfrm>
              <a:blipFill>
                <a:blip r:embed="rId3"/>
                <a:stretch>
                  <a:fillRect l="-1339" t="-24471"/>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D06D47D8-C0A5-1224-CA50-B50F78F2F800}"/>
              </a:ext>
            </a:extLst>
          </p:cNvPr>
          <p:cNvSpPr>
            <a:spLocks noGrp="1"/>
          </p:cNvSpPr>
          <p:nvPr>
            <p:ph type="body" sz="quarter" idx="26"/>
          </p:nvPr>
        </p:nvSpPr>
        <p:spPr/>
        <p:txBody>
          <a:bodyPr/>
          <a:lstStyle/>
          <a:p>
            <a:r>
              <a:rPr lang="en-GB" dirty="0"/>
              <a:t>Mathematical background</a:t>
            </a:r>
          </a:p>
          <a:p>
            <a:endParaRPr lang="en-GB" dirty="0"/>
          </a:p>
        </p:txBody>
      </p:sp>
      <p:grpSp>
        <p:nvGrpSpPr>
          <p:cNvPr id="9" name="Group 8">
            <a:extLst>
              <a:ext uri="{FF2B5EF4-FFF2-40B4-BE49-F238E27FC236}">
                <a16:creationId xmlns:a16="http://schemas.microsoft.com/office/drawing/2014/main" id="{2DAA9225-74B5-8CD9-B36D-2EA274167F70}"/>
              </a:ext>
            </a:extLst>
          </p:cNvPr>
          <p:cNvGrpSpPr/>
          <p:nvPr/>
        </p:nvGrpSpPr>
        <p:grpSpPr>
          <a:xfrm>
            <a:off x="8296124" y="1307712"/>
            <a:ext cx="2011182" cy="608744"/>
            <a:chOff x="8116230" y="1751572"/>
            <a:chExt cx="2011182" cy="608744"/>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94AAF5-0CCB-3C75-BA8F-D3A4577E6E64}"/>
                    </a:ext>
                  </a:extLst>
                </p:cNvPr>
                <p:cNvSpPr txBox="1"/>
                <p:nvPr/>
              </p:nvSpPr>
              <p:spPr>
                <a:xfrm>
                  <a:off x="8116231" y="2021762"/>
                  <a:ext cx="2011181" cy="338554"/>
                </a:xfrm>
                <a:prstGeom prst="rect">
                  <a:avLst/>
                </a:prstGeom>
                <a:noFill/>
              </p:spPr>
              <p:txBody>
                <a:bodyPr wrap="square">
                  <a:spAutoFit/>
                </a:bodyPr>
                <a:lstStyle/>
                <a:p>
                  <a14:m>
                    <m:oMath xmlns:m="http://schemas.openxmlformats.org/officeDocument/2006/math">
                      <m:r>
                        <a:rPr lang="fr-CH" sz="1600" i="1" smtClean="0">
                          <a:solidFill>
                            <a:srgbClr val="C00000"/>
                          </a:solidFill>
                          <a:latin typeface="Cambria Math" panose="02040503050406030204" pitchFamily="18" charset="0"/>
                        </a:rPr>
                        <m:t>𝑠</m:t>
                      </m:r>
                      <m:r>
                        <a:rPr lang="fr-CH" sz="1600" b="0" i="0" smtClean="0">
                          <a:solidFill>
                            <a:srgbClr val="C00000"/>
                          </a:solidFill>
                          <a:latin typeface="Cambria Math" panose="02040503050406030204" pitchFamily="18" charset="0"/>
                        </a:rPr>
                        <m:t>,</m:t>
                      </m:r>
                      <m:r>
                        <a:rPr lang="fr-CH" sz="1600" i="1">
                          <a:solidFill>
                            <a:srgbClr val="C00000"/>
                          </a:solidFill>
                          <a:latin typeface="Cambria Math" panose="02040503050406030204" pitchFamily="18" charset="0"/>
                        </a:rPr>
                        <m:t>𝑒</m:t>
                      </m:r>
                      <m:r>
                        <a:rPr lang="fr-CH" sz="1600" b="0" i="1" smtClean="0">
                          <a:solidFill>
                            <a:srgbClr val="C00000"/>
                          </a:solidFill>
                          <a:latin typeface="Cambria Math" panose="02040503050406030204" pitchFamily="18" charset="0"/>
                        </a:rPr>
                        <m:t> </m:t>
                      </m:r>
                    </m:oMath>
                  </a14:m>
                  <a:r>
                    <a:rPr lang="en-GB" sz="1600" dirty="0">
                      <a:solidFill>
                        <a:srgbClr val="C00000"/>
                      </a:solidFill>
                    </a:rPr>
                    <a:t>secret</a:t>
                  </a:r>
                </a:p>
              </p:txBody>
            </p:sp>
          </mc:Choice>
          <mc:Fallback xmlns="">
            <p:sp>
              <p:nvSpPr>
                <p:cNvPr id="5" name="TextBox 4">
                  <a:extLst>
                    <a:ext uri="{FF2B5EF4-FFF2-40B4-BE49-F238E27FC236}">
                      <a16:creationId xmlns:a16="http://schemas.microsoft.com/office/drawing/2014/main" id="{C194AAF5-0CCB-3C75-BA8F-D3A4577E6E64}"/>
                    </a:ext>
                  </a:extLst>
                </p:cNvPr>
                <p:cNvSpPr txBox="1">
                  <a:spLocks noRot="1" noChangeAspect="1" noMove="1" noResize="1" noEditPoints="1" noAdjustHandles="1" noChangeArrowheads="1" noChangeShapeType="1" noTextEdit="1"/>
                </p:cNvSpPr>
                <p:nvPr/>
              </p:nvSpPr>
              <p:spPr>
                <a:xfrm>
                  <a:off x="8116231" y="2021762"/>
                  <a:ext cx="2011181" cy="338554"/>
                </a:xfrm>
                <a:prstGeom prst="rect">
                  <a:avLst/>
                </a:prstGeom>
                <a:blipFill>
                  <a:blip r:embed="rId4"/>
                  <a:stretch>
                    <a:fillRect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9A87FCC-090C-C165-2458-E1D4538207ED}"/>
                    </a:ext>
                  </a:extLst>
                </p:cNvPr>
                <p:cNvSpPr txBox="1"/>
                <p:nvPr/>
              </p:nvSpPr>
              <p:spPr>
                <a:xfrm>
                  <a:off x="8116230" y="1751572"/>
                  <a:ext cx="2011181" cy="338554"/>
                </a:xfrm>
                <a:prstGeom prst="rect">
                  <a:avLst/>
                </a:prstGeom>
                <a:noFill/>
              </p:spPr>
              <p:txBody>
                <a:bodyPr wrap="square">
                  <a:spAutoFit/>
                </a:bodyPr>
                <a:lstStyle/>
                <a:p>
                  <a14:m>
                    <m:oMath xmlns:m="http://schemas.openxmlformats.org/officeDocument/2006/math">
                      <m:r>
                        <m:rPr>
                          <m:sty m:val="p"/>
                        </m:rPr>
                        <a:rPr lang="fr-CH" sz="1600" smtClean="0">
                          <a:solidFill>
                            <a:schemeClr val="accent2"/>
                          </a:solidFill>
                          <a:latin typeface="Cambria Math" panose="02040503050406030204" pitchFamily="18" charset="0"/>
                        </a:rPr>
                        <m:t>A</m:t>
                      </m:r>
                    </m:oMath>
                  </a14:m>
                  <a:r>
                    <a:rPr lang="fr-CH" sz="1600" b="0" dirty="0">
                      <a:solidFill>
                        <a:schemeClr val="accent2"/>
                      </a:solidFill>
                      <a:ea typeface="Cambria Math" panose="02040503050406030204" pitchFamily="18" charset="0"/>
                    </a:rPr>
                    <a:t>, </a:t>
                  </a:r>
                  <a14:m>
                    <m:oMath xmlns:m="http://schemas.openxmlformats.org/officeDocument/2006/math">
                      <m:r>
                        <a:rPr lang="fr-CH" sz="1600" i="1">
                          <a:solidFill>
                            <a:schemeClr val="accent2"/>
                          </a:solidFill>
                          <a:latin typeface="Cambria Math" panose="02040503050406030204" pitchFamily="18" charset="0"/>
                        </a:rPr>
                        <m:t>𝑡</m:t>
                      </m:r>
                    </m:oMath>
                  </a14:m>
                  <a:r>
                    <a:rPr lang="fr-CH" sz="1600" b="0" dirty="0">
                      <a:solidFill>
                        <a:schemeClr val="accent2"/>
                      </a:solidFill>
                      <a:ea typeface="Cambria Math" panose="02040503050406030204" pitchFamily="18" charset="0"/>
                    </a:rPr>
                    <a:t> known</a:t>
                  </a:r>
                  <a:endParaRPr lang="en-GB" sz="1600" dirty="0">
                    <a:solidFill>
                      <a:schemeClr val="accent2"/>
                    </a:solidFill>
                  </a:endParaRPr>
                </a:p>
              </p:txBody>
            </p:sp>
          </mc:Choice>
          <mc:Fallback xmlns="">
            <p:sp>
              <p:nvSpPr>
                <p:cNvPr id="7" name="TextBox 6">
                  <a:extLst>
                    <a:ext uri="{FF2B5EF4-FFF2-40B4-BE49-F238E27FC236}">
                      <a16:creationId xmlns:a16="http://schemas.microsoft.com/office/drawing/2014/main" id="{F9A87FCC-090C-C165-2458-E1D4538207ED}"/>
                    </a:ext>
                  </a:extLst>
                </p:cNvPr>
                <p:cNvSpPr txBox="1">
                  <a:spLocks noRot="1" noChangeAspect="1" noMove="1" noResize="1" noEditPoints="1" noAdjustHandles="1" noChangeArrowheads="1" noChangeShapeType="1" noTextEdit="1"/>
                </p:cNvSpPr>
                <p:nvPr/>
              </p:nvSpPr>
              <p:spPr>
                <a:xfrm>
                  <a:off x="8116230" y="1751572"/>
                  <a:ext cx="2011181" cy="338554"/>
                </a:xfrm>
                <a:prstGeom prst="rect">
                  <a:avLst/>
                </a:prstGeom>
                <a:blipFill>
                  <a:blip r:embed="rId5"/>
                  <a:stretch>
                    <a:fillRect t="-5455" b="-23636"/>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5F06C4B3-7239-F292-0ECC-043A1022DBC1}"/>
              </a:ext>
            </a:extLst>
          </p:cNvPr>
          <p:cNvGrpSpPr/>
          <p:nvPr/>
        </p:nvGrpSpPr>
        <p:grpSpPr>
          <a:xfrm>
            <a:off x="1047231" y="3569979"/>
            <a:ext cx="2611121" cy="2850342"/>
            <a:chOff x="1073019" y="3909999"/>
            <a:chExt cx="2611121" cy="2850342"/>
          </a:xfrm>
        </p:grpSpPr>
        <p:grpSp>
          <p:nvGrpSpPr>
            <p:cNvPr id="20" name="Group 19">
              <a:extLst>
                <a:ext uri="{FF2B5EF4-FFF2-40B4-BE49-F238E27FC236}">
                  <a16:creationId xmlns:a16="http://schemas.microsoft.com/office/drawing/2014/main" id="{66427EDF-B08D-3AE4-D386-71FEFC409C8C}"/>
                </a:ext>
              </a:extLst>
            </p:cNvPr>
            <p:cNvGrpSpPr/>
            <p:nvPr/>
          </p:nvGrpSpPr>
          <p:grpSpPr>
            <a:xfrm>
              <a:off x="1073019" y="3909999"/>
              <a:ext cx="2260254" cy="1300349"/>
              <a:chOff x="1073019" y="4247361"/>
              <a:chExt cx="2260254" cy="1300349"/>
            </a:xfrm>
          </p:grpSpPr>
          <p:grpSp>
            <p:nvGrpSpPr>
              <p:cNvPr id="18" name="Group 17">
                <a:extLst>
                  <a:ext uri="{FF2B5EF4-FFF2-40B4-BE49-F238E27FC236}">
                    <a16:creationId xmlns:a16="http://schemas.microsoft.com/office/drawing/2014/main" id="{2E9B1D1F-AF2D-D47F-7281-BB8BBF994ED1}"/>
                  </a:ext>
                </a:extLst>
              </p:cNvPr>
              <p:cNvGrpSpPr/>
              <p:nvPr/>
            </p:nvGrpSpPr>
            <p:grpSpPr>
              <a:xfrm>
                <a:off x="1073019" y="4247361"/>
                <a:ext cx="2260254" cy="933596"/>
                <a:chOff x="1073019" y="4247361"/>
                <a:chExt cx="2260254" cy="933596"/>
              </a:xfrm>
            </p:grpSpPr>
            <p:sp>
              <p:nvSpPr>
                <p:cNvPr id="14" name="Rectangle 13">
                  <a:extLst>
                    <a:ext uri="{FF2B5EF4-FFF2-40B4-BE49-F238E27FC236}">
                      <a16:creationId xmlns:a16="http://schemas.microsoft.com/office/drawing/2014/main" id="{A28CB10C-F550-DAFE-0602-8031BC5275DE}"/>
                    </a:ext>
                  </a:extLst>
                </p:cNvPr>
                <p:cNvSpPr/>
                <p:nvPr/>
              </p:nvSpPr>
              <p:spPr>
                <a:xfrm>
                  <a:off x="1073019" y="4382219"/>
                  <a:ext cx="928311" cy="79080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t>A</a:t>
                  </a:r>
                  <a:endParaRPr lang="en-GB" dirty="0"/>
                </a:p>
              </p:txBody>
            </p:sp>
            <p:sp>
              <p:nvSpPr>
                <p:cNvPr id="15" name="Rectangle 14">
                  <a:extLst>
                    <a:ext uri="{FF2B5EF4-FFF2-40B4-BE49-F238E27FC236}">
                      <a16:creationId xmlns:a16="http://schemas.microsoft.com/office/drawing/2014/main" id="{07CF394C-38F4-962B-7B0F-CE342F7E58E8}"/>
                    </a:ext>
                  </a:extLst>
                </p:cNvPr>
                <p:cNvSpPr/>
                <p:nvPr/>
              </p:nvSpPr>
              <p:spPr>
                <a:xfrm>
                  <a:off x="2096352" y="4252646"/>
                  <a:ext cx="390477" cy="92831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t>s</a:t>
                  </a:r>
                  <a:endParaRPr lang="en-GB" dirty="0"/>
                </a:p>
              </p:txBody>
            </p:sp>
            <p:sp>
              <p:nvSpPr>
                <p:cNvPr id="16" name="Rectangle 15">
                  <a:extLst>
                    <a:ext uri="{FF2B5EF4-FFF2-40B4-BE49-F238E27FC236}">
                      <a16:creationId xmlns:a16="http://schemas.microsoft.com/office/drawing/2014/main" id="{3DC2FC73-732F-2188-90B6-C84A094453A5}"/>
                    </a:ext>
                  </a:extLst>
                </p:cNvPr>
                <p:cNvSpPr/>
                <p:nvPr/>
              </p:nvSpPr>
              <p:spPr>
                <a:xfrm>
                  <a:off x="2942796" y="4247361"/>
                  <a:ext cx="390477" cy="92831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t>t</a:t>
                  </a:r>
                  <a:endParaRPr lang="en-GB" dirty="0"/>
                </a:p>
              </p:txBody>
            </p:sp>
            <p:sp>
              <p:nvSpPr>
                <p:cNvPr id="17" name="TextBox 16">
                  <a:extLst>
                    <a:ext uri="{FF2B5EF4-FFF2-40B4-BE49-F238E27FC236}">
                      <a16:creationId xmlns:a16="http://schemas.microsoft.com/office/drawing/2014/main" id="{1C3B190B-E694-FDB7-AB0E-E76DC34E91BC}"/>
                    </a:ext>
                  </a:extLst>
                </p:cNvPr>
                <p:cNvSpPr txBox="1"/>
                <p:nvPr/>
              </p:nvSpPr>
              <p:spPr>
                <a:xfrm>
                  <a:off x="2581851" y="4577027"/>
                  <a:ext cx="375778" cy="369332"/>
                </a:xfrm>
                <a:prstGeom prst="rect">
                  <a:avLst/>
                </a:prstGeom>
                <a:noFill/>
              </p:spPr>
              <p:txBody>
                <a:bodyPr wrap="square" rtlCol="0">
                  <a:spAutoFit/>
                </a:bodyPr>
                <a:lstStyle/>
                <a:p>
                  <a:r>
                    <a:rPr lang="fr-CH" dirty="0"/>
                    <a:t>=</a:t>
                  </a:r>
                  <a:endParaRPr lang="en-GB" dirty="0"/>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4D1C8F4-ED26-84E1-F4E9-6BF92B3B65E7}"/>
                      </a:ext>
                    </a:extLst>
                  </p:cNvPr>
                  <p:cNvSpPr txBox="1"/>
                  <p:nvPr/>
                </p:nvSpPr>
                <p:spPr>
                  <a:xfrm>
                    <a:off x="1322092" y="5209156"/>
                    <a:ext cx="20111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sz="1600" b="0" i="1" smtClean="0">
                              <a:solidFill>
                                <a:schemeClr val="accent2"/>
                              </a:solidFill>
                              <a:latin typeface="Cambria Math" panose="02040503050406030204" pitchFamily="18" charset="0"/>
                            </a:rPr>
                            <m:t>𝐸𝑎𝑠𝑦</m:t>
                          </m:r>
                        </m:oMath>
                      </m:oMathPara>
                    </a14:m>
                    <a:endParaRPr lang="en-GB" sz="1600" dirty="0">
                      <a:solidFill>
                        <a:schemeClr val="accent2"/>
                      </a:solidFill>
                    </a:endParaRPr>
                  </a:p>
                </p:txBody>
              </p:sp>
            </mc:Choice>
            <mc:Fallback xmlns="">
              <p:sp>
                <p:nvSpPr>
                  <p:cNvPr id="19" name="TextBox 18">
                    <a:extLst>
                      <a:ext uri="{FF2B5EF4-FFF2-40B4-BE49-F238E27FC236}">
                        <a16:creationId xmlns:a16="http://schemas.microsoft.com/office/drawing/2014/main" id="{B4D1C8F4-ED26-84E1-F4E9-6BF92B3B65E7}"/>
                      </a:ext>
                    </a:extLst>
                  </p:cNvPr>
                  <p:cNvSpPr txBox="1">
                    <a:spLocks noRot="1" noChangeAspect="1" noMove="1" noResize="1" noEditPoints="1" noAdjustHandles="1" noChangeArrowheads="1" noChangeShapeType="1" noTextEdit="1"/>
                  </p:cNvSpPr>
                  <p:nvPr/>
                </p:nvSpPr>
                <p:spPr>
                  <a:xfrm>
                    <a:off x="1322092" y="5209156"/>
                    <a:ext cx="2011181" cy="338554"/>
                  </a:xfrm>
                  <a:prstGeom prst="rect">
                    <a:avLst/>
                  </a:prstGeom>
                  <a:blipFill>
                    <a:blip r:embed="rId6"/>
                    <a:stretch>
                      <a:fillRect b="-8929"/>
                    </a:stretch>
                  </a:blipFill>
                </p:spPr>
                <p:txBody>
                  <a:bodyPr/>
                  <a:lstStyle/>
                  <a:p>
                    <a:r>
                      <a:rPr lang="en-US">
                        <a:noFill/>
                      </a:rPr>
                      <a:t> </a:t>
                    </a:r>
                  </a:p>
                </p:txBody>
              </p:sp>
            </mc:Fallback>
          </mc:AlternateContent>
        </p:grpSp>
        <p:pic>
          <p:nvPicPr>
            <p:cNvPr id="40" name="Picture 39">
              <a:extLst>
                <a:ext uri="{FF2B5EF4-FFF2-40B4-BE49-F238E27FC236}">
                  <a16:creationId xmlns:a16="http://schemas.microsoft.com/office/drawing/2014/main" id="{9F19D1DA-274D-CE2B-FE9C-94242DF0065F}"/>
                </a:ext>
              </a:extLst>
            </p:cNvPr>
            <p:cNvPicPr>
              <a:picLocks noChangeAspect="1"/>
            </p:cNvPicPr>
            <p:nvPr/>
          </p:nvPicPr>
          <p:blipFill>
            <a:blip r:embed="rId7"/>
            <a:stretch>
              <a:fillRect/>
            </a:stretch>
          </p:blipFill>
          <p:spPr>
            <a:xfrm>
              <a:off x="1073019" y="5141955"/>
              <a:ext cx="2358590" cy="1403377"/>
            </a:xfrm>
            <a:prstGeom prst="rect">
              <a:avLst/>
            </a:prstGeom>
          </p:spPr>
        </p:pic>
        <p:sp>
          <p:nvSpPr>
            <p:cNvPr id="41" name="TextBox 40">
              <a:extLst>
                <a:ext uri="{FF2B5EF4-FFF2-40B4-BE49-F238E27FC236}">
                  <a16:creationId xmlns:a16="http://schemas.microsoft.com/office/drawing/2014/main" id="{252BF067-981E-D507-B2B1-57C78AB7AE38}"/>
                </a:ext>
              </a:extLst>
            </p:cNvPr>
            <p:cNvSpPr txBox="1"/>
            <p:nvPr/>
          </p:nvSpPr>
          <p:spPr>
            <a:xfrm>
              <a:off x="1855340" y="6506425"/>
              <a:ext cx="1828800" cy="253916"/>
            </a:xfrm>
            <a:prstGeom prst="rect">
              <a:avLst/>
            </a:prstGeom>
            <a:noFill/>
          </p:spPr>
          <p:txBody>
            <a:bodyPr wrap="square" rtlCol="0">
              <a:spAutoFit/>
            </a:bodyPr>
            <a:lstStyle/>
            <a:p>
              <a:r>
                <a:rPr lang="fr-CH" sz="1000" i="1" dirty="0" err="1">
                  <a:solidFill>
                    <a:schemeClr val="bg2">
                      <a:lumMod val="10000"/>
                    </a:schemeClr>
                  </a:solidFill>
                </a:rPr>
                <a:t>Ref</a:t>
              </a:r>
              <a:r>
                <a:rPr lang="fr-CH" sz="1000" i="1" dirty="0">
                  <a:solidFill>
                    <a:schemeClr val="bg2">
                      <a:lumMod val="10000"/>
                    </a:schemeClr>
                  </a:solidFill>
                </a:rPr>
                <a:t>. RWC’15 Douglas </a:t>
              </a:r>
              <a:r>
                <a:rPr lang="fr-CH" sz="1000" i="1" dirty="0" err="1">
                  <a:solidFill>
                    <a:schemeClr val="bg2">
                      <a:lumMod val="10000"/>
                    </a:schemeClr>
                  </a:solidFill>
                </a:rPr>
                <a:t>Stebila</a:t>
              </a:r>
              <a:r>
                <a:rPr lang="fr-CH" sz="1000" i="1" dirty="0">
                  <a:solidFill>
                    <a:schemeClr val="bg2">
                      <a:lumMod val="10000"/>
                    </a:schemeClr>
                  </a:solidFill>
                </a:rPr>
                <a:t>)</a:t>
              </a:r>
              <a:endParaRPr lang="en-GB" sz="1000" i="1" dirty="0">
                <a:solidFill>
                  <a:schemeClr val="bg2">
                    <a:lumMod val="10000"/>
                  </a:schemeClr>
                </a:solidFill>
              </a:endParaRPr>
            </a:p>
          </p:txBody>
        </p:sp>
      </p:grpSp>
      <p:grpSp>
        <p:nvGrpSpPr>
          <p:cNvPr id="45" name="Group 44">
            <a:extLst>
              <a:ext uri="{FF2B5EF4-FFF2-40B4-BE49-F238E27FC236}">
                <a16:creationId xmlns:a16="http://schemas.microsoft.com/office/drawing/2014/main" id="{2DDC5590-9A65-2FD5-9942-007996848DA0}"/>
              </a:ext>
            </a:extLst>
          </p:cNvPr>
          <p:cNvGrpSpPr/>
          <p:nvPr/>
        </p:nvGrpSpPr>
        <p:grpSpPr>
          <a:xfrm>
            <a:off x="4494864" y="3569979"/>
            <a:ext cx="7330498" cy="2705965"/>
            <a:chOff x="4522196" y="3908517"/>
            <a:chExt cx="7330498" cy="2705965"/>
          </a:xfrm>
        </p:grpSpPr>
        <p:grpSp>
          <p:nvGrpSpPr>
            <p:cNvPr id="13" name="Group 12">
              <a:extLst>
                <a:ext uri="{FF2B5EF4-FFF2-40B4-BE49-F238E27FC236}">
                  <a16:creationId xmlns:a16="http://schemas.microsoft.com/office/drawing/2014/main" id="{6BA77CB6-4F5C-A85C-DA4A-F3E98A1D67D8}"/>
                </a:ext>
              </a:extLst>
            </p:cNvPr>
            <p:cNvGrpSpPr/>
            <p:nvPr/>
          </p:nvGrpSpPr>
          <p:grpSpPr>
            <a:xfrm>
              <a:off x="4522196" y="3908517"/>
              <a:ext cx="7330498" cy="1300349"/>
              <a:chOff x="4596828" y="3907353"/>
              <a:chExt cx="7330498" cy="1300349"/>
            </a:xfrm>
          </p:grpSpPr>
          <p:grpSp>
            <p:nvGrpSpPr>
              <p:cNvPr id="10" name="Group 9">
                <a:extLst>
                  <a:ext uri="{FF2B5EF4-FFF2-40B4-BE49-F238E27FC236}">
                    <a16:creationId xmlns:a16="http://schemas.microsoft.com/office/drawing/2014/main" id="{C688617E-4774-95C2-C4CE-99C1249E0D18}"/>
                  </a:ext>
                </a:extLst>
              </p:cNvPr>
              <p:cNvGrpSpPr/>
              <p:nvPr/>
            </p:nvGrpSpPr>
            <p:grpSpPr>
              <a:xfrm>
                <a:off x="4596828" y="3907353"/>
                <a:ext cx="7330498" cy="1300349"/>
                <a:chOff x="4037636" y="4247361"/>
                <a:chExt cx="7330498" cy="1300349"/>
              </a:xfrm>
            </p:grpSpPr>
            <p:grpSp>
              <p:nvGrpSpPr>
                <p:cNvPr id="30" name="Group 29">
                  <a:extLst>
                    <a:ext uri="{FF2B5EF4-FFF2-40B4-BE49-F238E27FC236}">
                      <a16:creationId xmlns:a16="http://schemas.microsoft.com/office/drawing/2014/main" id="{82A48A01-46FA-DAA7-F354-756BB209278B}"/>
                    </a:ext>
                  </a:extLst>
                </p:cNvPr>
                <p:cNvGrpSpPr/>
                <p:nvPr/>
              </p:nvGrpSpPr>
              <p:grpSpPr>
                <a:xfrm>
                  <a:off x="4037636" y="4247361"/>
                  <a:ext cx="2739872" cy="1300349"/>
                  <a:chOff x="5383350" y="4247361"/>
                  <a:chExt cx="2739872" cy="1300349"/>
                </a:xfrm>
              </p:grpSpPr>
              <p:grpSp>
                <p:nvGrpSpPr>
                  <p:cNvPr id="21" name="Group 20">
                    <a:extLst>
                      <a:ext uri="{FF2B5EF4-FFF2-40B4-BE49-F238E27FC236}">
                        <a16:creationId xmlns:a16="http://schemas.microsoft.com/office/drawing/2014/main" id="{A1565CC6-25C8-DD6C-423D-5B1542CE6A81}"/>
                      </a:ext>
                    </a:extLst>
                  </p:cNvPr>
                  <p:cNvGrpSpPr/>
                  <p:nvPr/>
                </p:nvGrpSpPr>
                <p:grpSpPr>
                  <a:xfrm>
                    <a:off x="5383350" y="4247361"/>
                    <a:ext cx="2434656" cy="1300349"/>
                    <a:chOff x="1073019" y="4247361"/>
                    <a:chExt cx="2346945" cy="1300349"/>
                  </a:xfrm>
                </p:grpSpPr>
                <p:grpSp>
                  <p:nvGrpSpPr>
                    <p:cNvPr id="22" name="Group 21">
                      <a:extLst>
                        <a:ext uri="{FF2B5EF4-FFF2-40B4-BE49-F238E27FC236}">
                          <a16:creationId xmlns:a16="http://schemas.microsoft.com/office/drawing/2014/main" id="{485D182D-EEB3-CA53-C055-45B364C197AF}"/>
                        </a:ext>
                      </a:extLst>
                    </p:cNvPr>
                    <p:cNvGrpSpPr/>
                    <p:nvPr/>
                  </p:nvGrpSpPr>
                  <p:grpSpPr>
                    <a:xfrm>
                      <a:off x="1073019" y="4247361"/>
                      <a:ext cx="2034521" cy="936242"/>
                      <a:chOff x="1073019" y="4247361"/>
                      <a:chExt cx="2034521" cy="936242"/>
                    </a:xfrm>
                  </p:grpSpPr>
                  <p:sp>
                    <p:nvSpPr>
                      <p:cNvPr id="24" name="Rectangle 23">
                        <a:extLst>
                          <a:ext uri="{FF2B5EF4-FFF2-40B4-BE49-F238E27FC236}">
                            <a16:creationId xmlns:a16="http://schemas.microsoft.com/office/drawing/2014/main" id="{4988151A-7489-8708-82F3-460BA1AFB387}"/>
                          </a:ext>
                        </a:extLst>
                      </p:cNvPr>
                      <p:cNvSpPr/>
                      <p:nvPr/>
                    </p:nvSpPr>
                    <p:spPr>
                      <a:xfrm>
                        <a:off x="1073019" y="4382219"/>
                        <a:ext cx="928311" cy="8013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t>A</a:t>
                        </a:r>
                        <a:endParaRPr lang="en-GB" dirty="0"/>
                      </a:p>
                    </p:txBody>
                  </p:sp>
                  <p:sp>
                    <p:nvSpPr>
                      <p:cNvPr id="25" name="Rectangle 24">
                        <a:extLst>
                          <a:ext uri="{FF2B5EF4-FFF2-40B4-BE49-F238E27FC236}">
                            <a16:creationId xmlns:a16="http://schemas.microsoft.com/office/drawing/2014/main" id="{F374A4ED-B371-8367-25F1-66194A7D541E}"/>
                          </a:ext>
                        </a:extLst>
                      </p:cNvPr>
                      <p:cNvSpPr/>
                      <p:nvPr/>
                    </p:nvSpPr>
                    <p:spPr>
                      <a:xfrm>
                        <a:off x="2096352" y="4252646"/>
                        <a:ext cx="390477" cy="92831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t>s</a:t>
                        </a:r>
                        <a:endParaRPr lang="en-GB" dirty="0"/>
                      </a:p>
                    </p:txBody>
                  </p:sp>
                  <p:sp>
                    <p:nvSpPr>
                      <p:cNvPr id="26" name="Rectangle 25">
                        <a:extLst>
                          <a:ext uri="{FF2B5EF4-FFF2-40B4-BE49-F238E27FC236}">
                            <a16:creationId xmlns:a16="http://schemas.microsoft.com/office/drawing/2014/main" id="{9E860414-1E77-D8AA-53F8-30BB1D7E1AA5}"/>
                          </a:ext>
                        </a:extLst>
                      </p:cNvPr>
                      <p:cNvSpPr/>
                      <p:nvPr/>
                    </p:nvSpPr>
                    <p:spPr>
                      <a:xfrm>
                        <a:off x="2717063" y="4247361"/>
                        <a:ext cx="390477" cy="92831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solidFill>
                              <a:schemeClr val="tx2"/>
                            </a:solidFill>
                          </a:rPr>
                          <a:t>e</a:t>
                        </a:r>
                        <a:endParaRPr lang="en-GB" dirty="0">
                          <a:solidFill>
                            <a:schemeClr val="tx2"/>
                          </a:solidFill>
                        </a:endParaRPr>
                      </a:p>
                    </p:txBody>
                  </p:sp>
                  <p:sp>
                    <p:nvSpPr>
                      <p:cNvPr id="27" name="TextBox 26">
                        <a:extLst>
                          <a:ext uri="{FF2B5EF4-FFF2-40B4-BE49-F238E27FC236}">
                            <a16:creationId xmlns:a16="http://schemas.microsoft.com/office/drawing/2014/main" id="{88570681-A2B5-6341-B488-62BDE51DD7A8}"/>
                          </a:ext>
                        </a:extLst>
                      </p:cNvPr>
                      <p:cNvSpPr txBox="1"/>
                      <p:nvPr/>
                    </p:nvSpPr>
                    <p:spPr>
                      <a:xfrm>
                        <a:off x="2481636" y="4573428"/>
                        <a:ext cx="375778" cy="369332"/>
                      </a:xfrm>
                      <a:prstGeom prst="rect">
                        <a:avLst/>
                      </a:prstGeom>
                      <a:noFill/>
                    </p:spPr>
                    <p:txBody>
                      <a:bodyPr wrap="square" rtlCol="0">
                        <a:spAutoFit/>
                      </a:bodyPr>
                      <a:lstStyle/>
                      <a:p>
                        <a:r>
                          <a:rPr lang="fr-CH" dirty="0"/>
                          <a:t>+</a:t>
                        </a:r>
                        <a:endParaRPr lang="en-GB" dirty="0"/>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8D26B80-27C9-5F7E-4522-EC2E5059C489}"/>
                            </a:ext>
                          </a:extLst>
                        </p:cNvPr>
                        <p:cNvSpPr txBox="1"/>
                        <p:nvPr/>
                      </p:nvSpPr>
                      <p:spPr>
                        <a:xfrm>
                          <a:off x="1408783" y="5209156"/>
                          <a:ext cx="201118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sz="1600" b="0" i="1" smtClean="0">
                                    <a:solidFill>
                                      <a:srgbClr val="C00000"/>
                                    </a:solidFill>
                                    <a:latin typeface="Cambria Math" panose="02040503050406030204" pitchFamily="18" charset="0"/>
                                  </a:rPr>
                                  <m:t>𝐻𝑎𝑟𝑑</m:t>
                                </m:r>
                              </m:oMath>
                            </m:oMathPara>
                          </a14:m>
                          <a:endParaRPr lang="en-GB" sz="1600" dirty="0">
                            <a:solidFill>
                              <a:srgbClr val="C00000"/>
                            </a:solidFill>
                          </a:endParaRPr>
                        </a:p>
                      </p:txBody>
                    </p:sp>
                  </mc:Choice>
                  <mc:Fallback xmlns="">
                    <p:sp>
                      <p:nvSpPr>
                        <p:cNvPr id="23" name="TextBox 22">
                          <a:extLst>
                            <a:ext uri="{FF2B5EF4-FFF2-40B4-BE49-F238E27FC236}">
                              <a16:creationId xmlns:a16="http://schemas.microsoft.com/office/drawing/2014/main" id="{18D26B80-27C9-5F7E-4522-EC2E5059C489}"/>
                            </a:ext>
                          </a:extLst>
                        </p:cNvPr>
                        <p:cNvSpPr txBox="1">
                          <a:spLocks noRot="1" noChangeAspect="1" noMove="1" noResize="1" noEditPoints="1" noAdjustHandles="1" noChangeArrowheads="1" noChangeShapeType="1" noTextEdit="1"/>
                        </p:cNvSpPr>
                        <p:nvPr/>
                      </p:nvSpPr>
                      <p:spPr>
                        <a:xfrm>
                          <a:off x="1408783" y="5209156"/>
                          <a:ext cx="2011181" cy="338554"/>
                        </a:xfrm>
                        <a:prstGeom prst="rect">
                          <a:avLst/>
                        </a:prstGeom>
                        <a:blipFill>
                          <a:blip r:embed="rId8"/>
                          <a:stretch>
                            <a:fillRect/>
                          </a:stretch>
                        </a:blipFill>
                      </p:spPr>
                      <p:txBody>
                        <a:bodyPr/>
                        <a:lstStyle/>
                        <a:p>
                          <a:r>
                            <a:rPr lang="en-US">
                              <a:noFill/>
                            </a:rPr>
                            <a:t> </a:t>
                          </a:r>
                        </a:p>
                      </p:txBody>
                    </p:sp>
                  </mc:Fallback>
                </mc:AlternateContent>
              </p:grpSp>
              <p:sp>
                <p:nvSpPr>
                  <p:cNvPr id="28" name="TextBox 27">
                    <a:extLst>
                      <a:ext uri="{FF2B5EF4-FFF2-40B4-BE49-F238E27FC236}">
                        <a16:creationId xmlns:a16="http://schemas.microsoft.com/office/drawing/2014/main" id="{2C06CBB3-C22F-7763-E0D2-E553679C19D8}"/>
                      </a:ext>
                    </a:extLst>
                  </p:cNvPr>
                  <p:cNvSpPr txBox="1"/>
                  <p:nvPr/>
                </p:nvSpPr>
                <p:spPr>
                  <a:xfrm>
                    <a:off x="7493906" y="4573428"/>
                    <a:ext cx="291108" cy="369332"/>
                  </a:xfrm>
                  <a:prstGeom prst="rect">
                    <a:avLst/>
                  </a:prstGeom>
                  <a:noFill/>
                </p:spPr>
                <p:txBody>
                  <a:bodyPr wrap="square" rtlCol="0">
                    <a:spAutoFit/>
                  </a:bodyPr>
                  <a:lstStyle/>
                  <a:p>
                    <a:r>
                      <a:rPr lang="fr-CH" dirty="0"/>
                      <a:t>=</a:t>
                    </a:r>
                    <a:endParaRPr lang="en-GB" dirty="0"/>
                  </a:p>
                </p:txBody>
              </p:sp>
              <p:sp>
                <p:nvSpPr>
                  <p:cNvPr id="29" name="Rectangle 28">
                    <a:extLst>
                      <a:ext uri="{FF2B5EF4-FFF2-40B4-BE49-F238E27FC236}">
                        <a16:creationId xmlns:a16="http://schemas.microsoft.com/office/drawing/2014/main" id="{15F08891-DF1D-37E6-6116-80700632997D}"/>
                      </a:ext>
                    </a:extLst>
                  </p:cNvPr>
                  <p:cNvSpPr/>
                  <p:nvPr/>
                </p:nvSpPr>
                <p:spPr>
                  <a:xfrm>
                    <a:off x="7732745" y="4252646"/>
                    <a:ext cx="390477" cy="92831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t>t</a:t>
                    </a:r>
                    <a:endParaRPr lang="en-GB" dirty="0"/>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CE4BF23-FDD3-8E54-E336-74BDB96B2620}"/>
                        </a:ext>
                      </a:extLst>
                    </p:cNvPr>
                    <p:cNvSpPr txBox="1"/>
                    <p:nvPr/>
                  </p:nvSpPr>
                  <p:spPr>
                    <a:xfrm>
                      <a:off x="7030940" y="4314305"/>
                      <a:ext cx="4337194" cy="6946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fr-CH" sz="1400" i="1" smtClean="0">
                                    <a:latin typeface="Cambria Math" panose="02040503050406030204" pitchFamily="18" charset="0"/>
                                  </a:rPr>
                                </m:ctrlPr>
                              </m:dPr>
                              <m:e>
                                <m:m>
                                  <m:mPr>
                                    <m:mcs>
                                      <m:mc>
                                        <m:mcPr>
                                          <m:count m:val="3"/>
                                          <m:mcJc m:val="center"/>
                                        </m:mcPr>
                                      </m:mc>
                                    </m:mcs>
                                    <m:ctrlPr>
                                      <a:rPr lang="fr-CH" sz="1400" i="1" smtClean="0">
                                        <a:latin typeface="Cambria Math" panose="02040503050406030204" pitchFamily="18" charset="0"/>
                                      </a:rPr>
                                    </m:ctrlPr>
                                  </m:mPr>
                                  <m:mr>
                                    <m:e>
                                      <m:sSub>
                                        <m:sSubPr>
                                          <m:ctrlPr>
                                            <a:rPr lang="fr-CH" sz="1400" i="1" smtClean="0">
                                              <a:latin typeface="Cambria Math" panose="02040503050406030204" pitchFamily="18" charset="0"/>
                                            </a:rPr>
                                          </m:ctrlPr>
                                        </m:sSubPr>
                                        <m:e>
                                          <m:r>
                                            <a:rPr lang="fr-CH" sz="1400" b="0" i="1" smtClean="0">
                                              <a:latin typeface="Cambria Math" panose="02040503050406030204" pitchFamily="18" charset="0"/>
                                            </a:rPr>
                                            <m:t>𝑎</m:t>
                                          </m:r>
                                        </m:e>
                                        <m:sub>
                                          <m:r>
                                            <a:rPr lang="fr-CH" sz="1400" b="0" i="1" smtClean="0">
                                              <a:latin typeface="Cambria Math" panose="02040503050406030204" pitchFamily="18" charset="0"/>
                                            </a:rPr>
                                            <m:t>0,0</m:t>
                                          </m:r>
                                        </m:sub>
                                      </m:sSub>
                                    </m:e>
                                    <m:e>
                                      <m:r>
                                        <a:rPr lang="fr-CH" sz="1400" i="1" smtClean="0">
                                          <a:latin typeface="Cambria Math" panose="02040503050406030204" pitchFamily="18" charset="0"/>
                                        </a:rPr>
                                        <m:t>⋯</m:t>
                                      </m:r>
                                    </m:e>
                                    <m:e>
                                      <m:sSub>
                                        <m:sSubPr>
                                          <m:ctrlPr>
                                            <a:rPr lang="fr-CH" sz="1400" i="1" smtClean="0">
                                              <a:latin typeface="Cambria Math" panose="02040503050406030204" pitchFamily="18" charset="0"/>
                                            </a:rPr>
                                          </m:ctrlPr>
                                        </m:sSubPr>
                                        <m:e>
                                          <m:r>
                                            <a:rPr lang="fr-CH" sz="1400" i="1">
                                              <a:latin typeface="Cambria Math" panose="02040503050406030204" pitchFamily="18" charset="0"/>
                                            </a:rPr>
                                            <m:t>𝑎</m:t>
                                          </m:r>
                                        </m:e>
                                        <m:sub>
                                          <m:r>
                                            <a:rPr lang="fr-CH" sz="1400" b="0" i="1" smtClean="0">
                                              <a:latin typeface="Cambria Math" panose="02040503050406030204" pitchFamily="18" charset="0"/>
                                            </a:rPr>
                                            <m:t>0</m:t>
                                          </m:r>
                                          <m:r>
                                            <a:rPr lang="fr-CH" sz="1400" i="1">
                                              <a:latin typeface="Cambria Math" panose="02040503050406030204" pitchFamily="18" charset="0"/>
                                            </a:rPr>
                                            <m:t>,</m:t>
                                          </m:r>
                                          <m:r>
                                            <a:rPr lang="fr-CH" sz="1400" b="0" i="1" smtClean="0">
                                              <a:latin typeface="Cambria Math" panose="02040503050406030204" pitchFamily="18" charset="0"/>
                                            </a:rPr>
                                            <m:t>𝑛</m:t>
                                          </m:r>
                                          <m:r>
                                            <a:rPr lang="fr-CH" sz="1400" b="0" i="1" smtClean="0">
                                              <a:latin typeface="Cambria Math" panose="02040503050406030204" pitchFamily="18" charset="0"/>
                                            </a:rPr>
                                            <m:t>−1</m:t>
                                          </m:r>
                                        </m:sub>
                                      </m:sSub>
                                    </m:e>
                                  </m:mr>
                                  <m:mr>
                                    <m:e>
                                      <m:r>
                                        <a:rPr lang="fr-CH" sz="1400" i="1" smtClean="0">
                                          <a:latin typeface="Cambria Math" panose="02040503050406030204" pitchFamily="18" charset="0"/>
                                        </a:rPr>
                                        <m:t>⋮</m:t>
                                      </m:r>
                                    </m:e>
                                    <m:e>
                                      <m:r>
                                        <a:rPr lang="fr-CH" sz="1400" i="1" smtClean="0">
                                          <a:latin typeface="Cambria Math" panose="02040503050406030204" pitchFamily="18" charset="0"/>
                                        </a:rPr>
                                        <m:t>⋱</m:t>
                                      </m:r>
                                    </m:e>
                                    <m:e>
                                      <m:r>
                                        <a:rPr lang="fr-CH" sz="1400" i="1" smtClean="0">
                                          <a:latin typeface="Cambria Math" panose="02040503050406030204" pitchFamily="18" charset="0"/>
                                        </a:rPr>
                                        <m:t>⋮</m:t>
                                      </m:r>
                                    </m:e>
                                  </m:mr>
                                  <m:mr>
                                    <m:e>
                                      <m:sSub>
                                        <m:sSubPr>
                                          <m:ctrlPr>
                                            <a:rPr lang="fr-CH" sz="1400" i="1">
                                              <a:latin typeface="Cambria Math" panose="02040503050406030204" pitchFamily="18" charset="0"/>
                                            </a:rPr>
                                          </m:ctrlPr>
                                        </m:sSubPr>
                                        <m:e>
                                          <m:r>
                                            <a:rPr lang="fr-CH" sz="1400" i="1">
                                              <a:latin typeface="Cambria Math" panose="02040503050406030204" pitchFamily="18" charset="0"/>
                                            </a:rPr>
                                            <m:t>𝑎</m:t>
                                          </m:r>
                                        </m:e>
                                        <m:sub>
                                          <m:r>
                                            <a:rPr lang="fr-CH" sz="1400" b="0" i="1" smtClean="0">
                                              <a:latin typeface="Cambria Math" panose="02040503050406030204" pitchFamily="18" charset="0"/>
                                            </a:rPr>
                                            <m:t>𝑛</m:t>
                                          </m:r>
                                          <m:r>
                                            <a:rPr lang="fr-CH" sz="1400" b="0" i="1" smtClean="0">
                                              <a:latin typeface="Cambria Math" panose="02040503050406030204" pitchFamily="18" charset="0"/>
                                            </a:rPr>
                                            <m:t>−1,1</m:t>
                                          </m:r>
                                        </m:sub>
                                      </m:sSub>
                                    </m:e>
                                    <m:e>
                                      <m:r>
                                        <a:rPr lang="fr-CH" sz="1400" i="1" smtClean="0">
                                          <a:latin typeface="Cambria Math" panose="02040503050406030204" pitchFamily="18" charset="0"/>
                                        </a:rPr>
                                        <m:t>⋯</m:t>
                                      </m:r>
                                    </m:e>
                                    <m:e>
                                      <m:sSub>
                                        <m:sSubPr>
                                          <m:ctrlPr>
                                            <a:rPr lang="fr-CH" sz="1400" i="1">
                                              <a:latin typeface="Cambria Math" panose="02040503050406030204" pitchFamily="18" charset="0"/>
                                            </a:rPr>
                                          </m:ctrlPr>
                                        </m:sSubPr>
                                        <m:e>
                                          <m:r>
                                            <a:rPr lang="fr-CH" sz="1400" i="1">
                                              <a:latin typeface="Cambria Math" panose="02040503050406030204" pitchFamily="18" charset="0"/>
                                            </a:rPr>
                                            <m:t>𝑎</m:t>
                                          </m:r>
                                        </m:e>
                                        <m:sub>
                                          <m:r>
                                            <a:rPr lang="fr-CH" sz="1400" b="0" i="1" smtClean="0">
                                              <a:latin typeface="Cambria Math" panose="02040503050406030204" pitchFamily="18" charset="0"/>
                                            </a:rPr>
                                            <m:t>𝑛</m:t>
                                          </m:r>
                                          <m:r>
                                            <a:rPr lang="fr-CH" sz="1400" b="0" i="1" smtClean="0">
                                              <a:latin typeface="Cambria Math" panose="02040503050406030204" pitchFamily="18" charset="0"/>
                                            </a:rPr>
                                            <m:t>−1,</m:t>
                                          </m:r>
                                          <m:r>
                                            <a:rPr lang="fr-CH" sz="1400" b="0" i="1" smtClean="0">
                                              <a:latin typeface="Cambria Math" panose="02040503050406030204" pitchFamily="18" charset="0"/>
                                            </a:rPr>
                                            <m:t>𝑛</m:t>
                                          </m:r>
                                          <m:r>
                                            <a:rPr lang="fr-CH" sz="1400" b="0" i="1" smtClean="0">
                                              <a:latin typeface="Cambria Math" panose="02040503050406030204" pitchFamily="18" charset="0"/>
                                            </a:rPr>
                                            <m:t>−1</m:t>
                                          </m:r>
                                        </m:sub>
                                      </m:sSub>
                                    </m:e>
                                  </m:mr>
                                </m:m>
                              </m:e>
                            </m:d>
                            <m:r>
                              <a:rPr lang="fr-CH" sz="1400" b="0" i="1" smtClean="0">
                                <a:latin typeface="Cambria Math" panose="02040503050406030204" pitchFamily="18" charset="0"/>
                                <a:ea typeface="Cambria Math" panose="02040503050406030204" pitchFamily="18" charset="0"/>
                              </a:rPr>
                              <m:t>∙</m:t>
                            </m:r>
                            <m:d>
                              <m:dPr>
                                <m:ctrlPr>
                                  <a:rPr lang="fr-CH" sz="1100" i="1">
                                    <a:latin typeface="Cambria Math" panose="02040503050406030204" pitchFamily="18" charset="0"/>
                                  </a:rPr>
                                </m:ctrlPr>
                              </m:dPr>
                              <m:e>
                                <m:eqArr>
                                  <m:eqArrPr>
                                    <m:ctrlPr>
                                      <a:rPr lang="fr-CH" sz="1100" i="1">
                                        <a:latin typeface="Cambria Math" panose="02040503050406030204" pitchFamily="18" charset="0"/>
                                      </a:rPr>
                                    </m:ctrlPr>
                                  </m:eqArrPr>
                                  <m:e>
                                    <m:sSub>
                                      <m:sSubPr>
                                        <m:ctrlPr>
                                          <a:rPr lang="fr-CH" sz="1100" i="1">
                                            <a:latin typeface="Cambria Math" panose="02040503050406030204" pitchFamily="18" charset="0"/>
                                          </a:rPr>
                                        </m:ctrlPr>
                                      </m:sSubPr>
                                      <m:e>
                                        <m:r>
                                          <a:rPr lang="fr-CH" sz="1100" b="0" i="1" smtClean="0">
                                            <a:latin typeface="Cambria Math" panose="02040503050406030204" pitchFamily="18" charset="0"/>
                                          </a:rPr>
                                          <m:t>𝑠</m:t>
                                        </m:r>
                                      </m:e>
                                      <m:sub>
                                        <m:r>
                                          <a:rPr lang="fr-CH" sz="1100" b="0" i="1" smtClean="0">
                                            <a:latin typeface="Cambria Math" panose="02040503050406030204" pitchFamily="18" charset="0"/>
                                          </a:rPr>
                                          <m:t>0</m:t>
                                        </m:r>
                                      </m:sub>
                                    </m:sSub>
                                  </m:e>
                                  <m:e>
                                    <m:r>
                                      <a:rPr lang="en-GB" sz="1400" i="1">
                                        <a:latin typeface="Cambria Math" panose="02040503050406030204" pitchFamily="18" charset="0"/>
                                      </a:rPr>
                                      <m:t>⋮</m:t>
                                    </m:r>
                                  </m:e>
                                  <m:e>
                                    <m:sSub>
                                      <m:sSubPr>
                                        <m:ctrlPr>
                                          <a:rPr lang="en-GB" sz="1400" i="1">
                                            <a:latin typeface="Cambria Math" panose="02040503050406030204" pitchFamily="18" charset="0"/>
                                          </a:rPr>
                                        </m:ctrlPr>
                                      </m:sSubPr>
                                      <m:e>
                                        <m:r>
                                          <a:rPr lang="fr-CH" sz="1400" b="0" i="1" smtClean="0">
                                            <a:latin typeface="Cambria Math" panose="02040503050406030204" pitchFamily="18" charset="0"/>
                                          </a:rPr>
                                          <m:t>𝑠</m:t>
                                        </m:r>
                                      </m:e>
                                      <m:sub>
                                        <m:r>
                                          <a:rPr lang="fr-CH" sz="1400" i="1">
                                            <a:latin typeface="Cambria Math" panose="02040503050406030204" pitchFamily="18" charset="0"/>
                                          </a:rPr>
                                          <m:t>𝑛</m:t>
                                        </m:r>
                                        <m:r>
                                          <a:rPr lang="fr-CH" sz="1400" b="0" i="1" smtClean="0">
                                            <a:latin typeface="Cambria Math" panose="02040503050406030204" pitchFamily="18" charset="0"/>
                                          </a:rPr>
                                          <m:t>−1</m:t>
                                        </m:r>
                                      </m:sub>
                                    </m:sSub>
                                  </m:e>
                                </m:eqArr>
                              </m:e>
                            </m:d>
                            <m:r>
                              <a:rPr lang="fr-CH" sz="1400" b="0" i="1" smtClean="0">
                                <a:latin typeface="Cambria Math" panose="02040503050406030204" pitchFamily="18" charset="0"/>
                              </a:rPr>
                              <m:t>+</m:t>
                            </m:r>
                            <m:d>
                              <m:dPr>
                                <m:ctrlPr>
                                  <a:rPr lang="fr-CH" sz="1100" i="1">
                                    <a:latin typeface="Cambria Math" panose="02040503050406030204" pitchFamily="18" charset="0"/>
                                  </a:rPr>
                                </m:ctrlPr>
                              </m:dPr>
                              <m:e>
                                <m:eqArr>
                                  <m:eqArrPr>
                                    <m:ctrlPr>
                                      <a:rPr lang="fr-CH" sz="1100" i="1">
                                        <a:latin typeface="Cambria Math" panose="02040503050406030204" pitchFamily="18" charset="0"/>
                                      </a:rPr>
                                    </m:ctrlPr>
                                  </m:eqArrPr>
                                  <m:e>
                                    <m:sSub>
                                      <m:sSubPr>
                                        <m:ctrlPr>
                                          <a:rPr lang="fr-CH" sz="1100" i="1" smtClean="0">
                                            <a:latin typeface="Cambria Math" panose="02040503050406030204" pitchFamily="18" charset="0"/>
                                          </a:rPr>
                                        </m:ctrlPr>
                                      </m:sSubPr>
                                      <m:e>
                                        <m:r>
                                          <a:rPr lang="fr-CH" sz="1100" b="0" i="1" smtClean="0">
                                            <a:latin typeface="Cambria Math" panose="02040503050406030204" pitchFamily="18" charset="0"/>
                                          </a:rPr>
                                          <m:t>𝑒</m:t>
                                        </m:r>
                                      </m:e>
                                      <m:sub>
                                        <m:r>
                                          <a:rPr lang="fr-CH" sz="1100" b="0" i="1" smtClean="0">
                                            <a:latin typeface="Cambria Math" panose="02040503050406030204" pitchFamily="18" charset="0"/>
                                          </a:rPr>
                                          <m:t>0</m:t>
                                        </m:r>
                                      </m:sub>
                                    </m:sSub>
                                  </m:e>
                                  <m:e>
                                    <m:r>
                                      <a:rPr lang="en-GB" sz="1400" i="1">
                                        <a:latin typeface="Cambria Math" panose="02040503050406030204" pitchFamily="18" charset="0"/>
                                      </a:rPr>
                                      <m:t>⋮</m:t>
                                    </m:r>
                                  </m:e>
                                  <m:e>
                                    <m:sSub>
                                      <m:sSubPr>
                                        <m:ctrlPr>
                                          <a:rPr lang="en-GB" sz="1400" i="1">
                                            <a:latin typeface="Cambria Math" panose="02040503050406030204" pitchFamily="18" charset="0"/>
                                          </a:rPr>
                                        </m:ctrlPr>
                                      </m:sSubPr>
                                      <m:e>
                                        <m:r>
                                          <a:rPr lang="fr-CH" sz="1400" b="0" i="1" smtClean="0">
                                            <a:latin typeface="Cambria Math" panose="02040503050406030204" pitchFamily="18" charset="0"/>
                                          </a:rPr>
                                          <m:t>𝑒</m:t>
                                        </m:r>
                                      </m:e>
                                      <m:sub>
                                        <m:r>
                                          <a:rPr lang="fr-CH" sz="1400" i="1">
                                            <a:latin typeface="Cambria Math" panose="02040503050406030204" pitchFamily="18" charset="0"/>
                                          </a:rPr>
                                          <m:t>𝑛</m:t>
                                        </m:r>
                                        <m:r>
                                          <a:rPr lang="fr-CH" sz="1400" b="0" i="1" smtClean="0">
                                            <a:latin typeface="Cambria Math" panose="02040503050406030204" pitchFamily="18" charset="0"/>
                                          </a:rPr>
                                          <m:t>−1</m:t>
                                        </m:r>
                                      </m:sub>
                                    </m:sSub>
                                  </m:e>
                                </m:eqArr>
                              </m:e>
                            </m:d>
                            <m:r>
                              <a:rPr lang="fr-CH" sz="1400" b="0" i="1" smtClean="0">
                                <a:latin typeface="Cambria Math" panose="02040503050406030204" pitchFamily="18" charset="0"/>
                              </a:rPr>
                              <m:t>=</m:t>
                            </m:r>
                            <m:d>
                              <m:dPr>
                                <m:ctrlPr>
                                  <a:rPr lang="fr-CH" sz="1100" i="1">
                                    <a:latin typeface="Cambria Math" panose="02040503050406030204" pitchFamily="18" charset="0"/>
                                  </a:rPr>
                                </m:ctrlPr>
                              </m:dPr>
                              <m:e>
                                <m:eqArr>
                                  <m:eqArrPr>
                                    <m:ctrlPr>
                                      <a:rPr lang="fr-CH" sz="1100" i="1">
                                        <a:latin typeface="Cambria Math" panose="02040503050406030204" pitchFamily="18" charset="0"/>
                                      </a:rPr>
                                    </m:ctrlPr>
                                  </m:eqArrPr>
                                  <m:e>
                                    <m:sSub>
                                      <m:sSubPr>
                                        <m:ctrlPr>
                                          <a:rPr lang="fr-CH" sz="1100" i="1">
                                            <a:latin typeface="Cambria Math" panose="02040503050406030204" pitchFamily="18" charset="0"/>
                                          </a:rPr>
                                        </m:ctrlPr>
                                      </m:sSubPr>
                                      <m:e>
                                        <m:r>
                                          <a:rPr lang="fr-CH" sz="1100" b="0" i="1" smtClean="0">
                                            <a:latin typeface="Cambria Math" panose="02040503050406030204" pitchFamily="18" charset="0"/>
                                          </a:rPr>
                                          <m:t>𝑡</m:t>
                                        </m:r>
                                      </m:e>
                                      <m:sub>
                                        <m:r>
                                          <a:rPr lang="fr-CH" sz="1100" b="0" i="1" smtClean="0">
                                            <a:latin typeface="Cambria Math" panose="02040503050406030204" pitchFamily="18" charset="0"/>
                                          </a:rPr>
                                          <m:t>0</m:t>
                                        </m:r>
                                      </m:sub>
                                    </m:sSub>
                                  </m:e>
                                  <m:e>
                                    <m:r>
                                      <a:rPr lang="en-GB" sz="1400" i="1">
                                        <a:latin typeface="Cambria Math" panose="02040503050406030204" pitchFamily="18" charset="0"/>
                                      </a:rPr>
                                      <m:t>⋮</m:t>
                                    </m:r>
                                  </m:e>
                                  <m:e>
                                    <m:sSub>
                                      <m:sSubPr>
                                        <m:ctrlPr>
                                          <a:rPr lang="en-GB" sz="1400" i="1">
                                            <a:latin typeface="Cambria Math" panose="02040503050406030204" pitchFamily="18" charset="0"/>
                                          </a:rPr>
                                        </m:ctrlPr>
                                      </m:sSubPr>
                                      <m:e>
                                        <m:r>
                                          <a:rPr lang="fr-CH" sz="1400" b="0" i="1" smtClean="0">
                                            <a:latin typeface="Cambria Math" panose="02040503050406030204" pitchFamily="18" charset="0"/>
                                          </a:rPr>
                                          <m:t>𝑡</m:t>
                                        </m:r>
                                      </m:e>
                                      <m:sub>
                                        <m:r>
                                          <a:rPr lang="fr-CH" sz="1400" b="0" i="1" smtClean="0">
                                            <a:latin typeface="Cambria Math" panose="02040503050406030204" pitchFamily="18" charset="0"/>
                                          </a:rPr>
                                          <m:t>𝑛</m:t>
                                        </m:r>
                                        <m:r>
                                          <a:rPr lang="fr-CH" sz="1400" b="0" i="1" smtClean="0">
                                            <a:latin typeface="Cambria Math" panose="02040503050406030204" pitchFamily="18" charset="0"/>
                                          </a:rPr>
                                          <m:t>−1</m:t>
                                        </m:r>
                                      </m:sub>
                                    </m:sSub>
                                  </m:e>
                                </m:eqArr>
                              </m:e>
                            </m:d>
                          </m:oMath>
                        </m:oMathPara>
                      </a14:m>
                      <a:endParaRPr lang="en-GB" sz="1400" dirty="0"/>
                    </a:p>
                  </p:txBody>
                </p:sp>
              </mc:Choice>
              <mc:Fallback xmlns="">
                <p:sp>
                  <p:nvSpPr>
                    <p:cNvPr id="8" name="TextBox 7">
                      <a:extLst>
                        <a:ext uri="{FF2B5EF4-FFF2-40B4-BE49-F238E27FC236}">
                          <a16:creationId xmlns:a16="http://schemas.microsoft.com/office/drawing/2014/main" id="{7CE4BF23-FDD3-8E54-E336-74BDB96B2620}"/>
                        </a:ext>
                      </a:extLst>
                    </p:cNvPr>
                    <p:cNvSpPr txBox="1">
                      <a:spLocks noRot="1" noChangeAspect="1" noMove="1" noResize="1" noEditPoints="1" noAdjustHandles="1" noChangeArrowheads="1" noChangeShapeType="1" noTextEdit="1"/>
                    </p:cNvSpPr>
                    <p:nvPr/>
                  </p:nvSpPr>
                  <p:spPr>
                    <a:xfrm>
                      <a:off x="7030940" y="4314305"/>
                      <a:ext cx="4337194" cy="694677"/>
                    </a:xfrm>
                    <a:prstGeom prst="rect">
                      <a:avLst/>
                    </a:prstGeom>
                    <a:blipFill>
                      <a:blip r:embed="rId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D33BA5-280A-6612-8626-712A677B1729}"/>
                      </a:ext>
                    </a:extLst>
                  </p:cNvPr>
                  <p:cNvSpPr txBox="1"/>
                  <p:nvPr/>
                </p:nvSpPr>
                <p:spPr>
                  <a:xfrm>
                    <a:off x="8216308" y="4795891"/>
                    <a:ext cx="3629354" cy="338554"/>
                  </a:xfrm>
                  <a:prstGeom prst="rect">
                    <a:avLst/>
                  </a:prstGeom>
                  <a:noFill/>
                </p:spPr>
                <p:txBody>
                  <a:bodyPr wrap="square">
                    <a:spAutoFit/>
                  </a:bodyPr>
                  <a:lstStyle/>
                  <a:p>
                    <a:r>
                      <a:rPr lang="fr-CH" sz="1600" b="0" dirty="0">
                        <a:ea typeface="Cambria Math" panose="02040503050406030204" pitchFamily="18" charset="0"/>
                      </a:rPr>
                      <a:t>For</a:t>
                    </a:r>
                    <a:r>
                      <a:rPr lang="fr-CH" sz="1600" dirty="0">
                        <a:ea typeface="Cambria Math" panose="02040503050406030204" pitchFamily="18" charset="0"/>
                      </a:rPr>
                      <a:t> </a:t>
                    </a:r>
                    <a14:m>
                      <m:oMath xmlns:m="http://schemas.openxmlformats.org/officeDocument/2006/math">
                        <m:r>
                          <a:rPr lang="fr-CH" sz="1600" b="0" i="1" smtClean="0">
                            <a:latin typeface="Cambria Math" panose="02040503050406030204" pitchFamily="18" charset="0"/>
                            <a:ea typeface="Cambria Math" panose="02040503050406030204" pitchFamily="18" charset="0"/>
                          </a:rPr>
                          <m:t>𝑚</m:t>
                        </m:r>
                        <m:r>
                          <a:rPr lang="fr-CH" sz="1600" b="0" i="1" smtClean="0">
                            <a:latin typeface="Cambria Math" panose="02040503050406030204" pitchFamily="18" charset="0"/>
                            <a:ea typeface="Cambria Math" panose="02040503050406030204" pitchFamily="18" charset="0"/>
                          </a:rPr>
                          <m:t>=</m:t>
                        </m:r>
                        <m:r>
                          <a:rPr lang="fr-CH" sz="1600" b="0" i="1" smtClean="0">
                            <a:latin typeface="Cambria Math" panose="02040503050406030204" pitchFamily="18" charset="0"/>
                            <a:ea typeface="Cambria Math" panose="02040503050406030204" pitchFamily="18" charset="0"/>
                          </a:rPr>
                          <m:t>𝑛</m:t>
                        </m:r>
                      </m:oMath>
                    </a14:m>
                    <a:r>
                      <a:rPr lang="fr-CH" sz="1600" b="0" dirty="0">
                        <a:ea typeface="Cambria Math" panose="02040503050406030204" pitchFamily="18" charset="0"/>
                      </a:rPr>
                      <a:t>, </a:t>
                    </a:r>
                    <a:r>
                      <a:rPr lang="en-GB" sz="1600" i="1" dirty="0"/>
                      <a:t>storage/computations </a:t>
                    </a:r>
                    <a14:m>
                      <m:oMath xmlns:m="http://schemas.openxmlformats.org/officeDocument/2006/math">
                        <m:r>
                          <a:rPr lang="fr-CH" sz="1600" i="1">
                            <a:latin typeface="Cambria Math" panose="02040503050406030204" pitchFamily="18" charset="0"/>
                            <a:ea typeface="Cambria Math" panose="02040503050406030204" pitchFamily="18" charset="0"/>
                          </a:rPr>
                          <m:t>𝑂</m:t>
                        </m:r>
                        <m:d>
                          <m:dPr>
                            <m:ctrlPr>
                              <a:rPr lang="el-GR" sz="1600" i="1">
                                <a:latin typeface="Cambria Math" panose="02040503050406030204" pitchFamily="18" charset="0"/>
                                <a:ea typeface="Cambria Math" panose="02040503050406030204" pitchFamily="18" charset="0"/>
                              </a:rPr>
                            </m:ctrlPr>
                          </m:dPr>
                          <m:e>
                            <m:sSup>
                              <m:sSupPr>
                                <m:ctrlPr>
                                  <a:rPr lang="el-GR" sz="1600" i="1">
                                    <a:latin typeface="Cambria Math" panose="02040503050406030204" pitchFamily="18" charset="0"/>
                                    <a:ea typeface="Cambria Math" panose="02040503050406030204" pitchFamily="18" charset="0"/>
                                  </a:rPr>
                                </m:ctrlPr>
                              </m:sSupPr>
                              <m:e>
                                <m:r>
                                  <a:rPr lang="fr-CH" sz="1600" i="1">
                                    <a:latin typeface="Cambria Math" panose="02040503050406030204" pitchFamily="18" charset="0"/>
                                    <a:ea typeface="Cambria Math" panose="02040503050406030204" pitchFamily="18" charset="0"/>
                                  </a:rPr>
                                  <m:t>𝑛</m:t>
                                </m:r>
                              </m:e>
                              <m:sup>
                                <m:r>
                                  <a:rPr lang="fr-CH" sz="1600" i="1">
                                    <a:latin typeface="Cambria Math" panose="02040503050406030204" pitchFamily="18" charset="0"/>
                                    <a:ea typeface="Cambria Math" panose="02040503050406030204" pitchFamily="18" charset="0"/>
                                  </a:rPr>
                                  <m:t>2</m:t>
                                </m:r>
                              </m:sup>
                            </m:sSup>
                          </m:e>
                        </m:d>
                      </m:oMath>
                    </a14:m>
                    <a:r>
                      <a:rPr lang="en-GB" sz="1600" i="1" dirty="0"/>
                      <a:t> </a:t>
                    </a:r>
                  </a:p>
                </p:txBody>
              </p:sp>
            </mc:Choice>
            <mc:Fallback xmlns="">
              <p:sp>
                <p:nvSpPr>
                  <p:cNvPr id="12" name="TextBox 11">
                    <a:extLst>
                      <a:ext uri="{FF2B5EF4-FFF2-40B4-BE49-F238E27FC236}">
                        <a16:creationId xmlns:a16="http://schemas.microsoft.com/office/drawing/2014/main" id="{B1D33BA5-280A-6612-8626-712A677B1729}"/>
                      </a:ext>
                    </a:extLst>
                  </p:cNvPr>
                  <p:cNvSpPr txBox="1">
                    <a:spLocks noRot="1" noChangeAspect="1" noMove="1" noResize="1" noEditPoints="1" noAdjustHandles="1" noChangeArrowheads="1" noChangeShapeType="1" noTextEdit="1"/>
                  </p:cNvSpPr>
                  <p:nvPr/>
                </p:nvSpPr>
                <p:spPr>
                  <a:xfrm>
                    <a:off x="8216308" y="4795891"/>
                    <a:ext cx="3629354" cy="338554"/>
                  </a:xfrm>
                  <a:prstGeom prst="rect">
                    <a:avLst/>
                  </a:prstGeom>
                  <a:blipFill>
                    <a:blip r:embed="rId10"/>
                    <a:stretch>
                      <a:fillRect l="-840" t="-5357" b="-21429"/>
                    </a:stretch>
                  </a:blipFill>
                </p:spPr>
                <p:txBody>
                  <a:bodyPr/>
                  <a:lstStyle/>
                  <a:p>
                    <a:r>
                      <a:rPr lang="en-US">
                        <a:noFill/>
                      </a:rPr>
                      <a:t> </a:t>
                    </a:r>
                  </a:p>
                </p:txBody>
              </p:sp>
            </mc:Fallback>
          </mc:AlternateContent>
        </p:grpSp>
        <p:pic>
          <p:nvPicPr>
            <p:cNvPr id="43" name="Picture 42">
              <a:extLst>
                <a:ext uri="{FF2B5EF4-FFF2-40B4-BE49-F238E27FC236}">
                  <a16:creationId xmlns:a16="http://schemas.microsoft.com/office/drawing/2014/main" id="{600EA4CC-85E0-72A5-F3EC-B8C14B4F9907}"/>
                </a:ext>
              </a:extLst>
            </p:cNvPr>
            <p:cNvPicPr>
              <a:picLocks noChangeAspect="1"/>
            </p:cNvPicPr>
            <p:nvPr/>
          </p:nvPicPr>
          <p:blipFill>
            <a:blip r:embed="rId11"/>
            <a:stretch>
              <a:fillRect/>
            </a:stretch>
          </p:blipFill>
          <p:spPr>
            <a:xfrm>
              <a:off x="4626805" y="5200577"/>
              <a:ext cx="2573750" cy="1413905"/>
            </a:xfrm>
            <a:prstGeom prst="rect">
              <a:avLst/>
            </a:prstGeom>
          </p:spPr>
        </p:pic>
      </p:grpSp>
    </p:spTree>
    <p:extLst>
      <p:ext uri="{BB962C8B-B14F-4D97-AF65-F5344CB8AC3E}">
        <p14:creationId xmlns:p14="http://schemas.microsoft.com/office/powerpoint/2010/main" val="3451996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5A8151-1F73-0843-735F-AF9716732E02}"/>
              </a:ext>
            </a:extLst>
          </p:cNvPr>
          <p:cNvSpPr>
            <a:spLocks noGrp="1"/>
          </p:cNvSpPr>
          <p:nvPr>
            <p:ph type="body" sz="quarter" idx="15"/>
          </p:nvPr>
        </p:nvSpPr>
        <p:spPr>
          <a:xfrm>
            <a:off x="838200" y="2651359"/>
            <a:ext cx="10515599" cy="777641"/>
          </a:xfrm>
        </p:spPr>
        <p:txBody>
          <a:bodyPr/>
          <a:lstStyle/>
          <a:p>
            <a:pPr algn="ctr"/>
            <a:r>
              <a:rPr lang="en-US" sz="7200" dirty="0"/>
              <a:t>Multiparty Homomorphic Encryption</a:t>
            </a:r>
            <a:endParaRPr lang="en-CH" sz="7200" dirty="0"/>
          </a:p>
        </p:txBody>
      </p:sp>
    </p:spTree>
    <p:extLst>
      <p:ext uri="{BB962C8B-B14F-4D97-AF65-F5344CB8AC3E}">
        <p14:creationId xmlns:p14="http://schemas.microsoft.com/office/powerpoint/2010/main" val="1377790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100A-26B0-0564-8F3F-FBACF3195708}"/>
              </a:ext>
            </a:extLst>
          </p:cNvPr>
          <p:cNvSpPr>
            <a:spLocks noGrp="1"/>
          </p:cNvSpPr>
          <p:nvPr>
            <p:ph type="title"/>
          </p:nvPr>
        </p:nvSpPr>
        <p:spPr/>
        <p:txBody>
          <a:bodyPr/>
          <a:lstStyle/>
          <a:p>
            <a:r>
              <a:rPr lang="en-US" dirty="0">
                <a:cs typeface="Calibri Light"/>
              </a:rPr>
              <a:t>Plain</a:t>
            </a:r>
            <a:r>
              <a:rPr lang="zh-CN" altLang="en-US" dirty="0">
                <a:cs typeface="Calibri Light"/>
              </a:rPr>
              <a:t> </a:t>
            </a:r>
            <a:r>
              <a:rPr lang="en-US" altLang="zh-CN" dirty="0">
                <a:cs typeface="Calibri Light"/>
              </a:rPr>
              <a:t>Multiparty</a:t>
            </a:r>
            <a:r>
              <a:rPr lang="zh-CN" altLang="en-US" dirty="0">
                <a:cs typeface="Calibri Light"/>
              </a:rPr>
              <a:t> </a:t>
            </a:r>
            <a:r>
              <a:rPr lang="en-US" altLang="zh-CN" dirty="0">
                <a:cs typeface="Calibri Light"/>
              </a:rPr>
              <a:t>Homomorphic</a:t>
            </a:r>
            <a:r>
              <a:rPr lang="en-US" dirty="0">
                <a:cs typeface="Calibri Light"/>
              </a:rPr>
              <a:t> Encryption</a:t>
            </a:r>
            <a:endParaRPr lang="en-CH" dirty="0"/>
          </a:p>
        </p:txBody>
      </p:sp>
      <p:sp>
        <p:nvSpPr>
          <p:cNvPr id="3" name="Text Placeholder 2">
            <a:extLst>
              <a:ext uri="{FF2B5EF4-FFF2-40B4-BE49-F238E27FC236}">
                <a16:creationId xmlns:a16="http://schemas.microsoft.com/office/drawing/2014/main" id="{5CC84C71-2369-3C43-FDE1-0C4EE1C9B530}"/>
              </a:ext>
            </a:extLst>
          </p:cNvPr>
          <p:cNvSpPr>
            <a:spLocks noGrp="1"/>
          </p:cNvSpPr>
          <p:nvPr>
            <p:ph type="body" sz="quarter" idx="10"/>
          </p:nvPr>
        </p:nvSpPr>
        <p:spPr>
          <a:xfrm>
            <a:off x="838200" y="2131877"/>
            <a:ext cx="6672943" cy="3745159"/>
          </a:xfrm>
        </p:spPr>
        <p:txBody>
          <a:bodyPr/>
          <a:lstStyle/>
          <a:p>
            <a:r>
              <a:rPr lang="en-US" sz="2800" dirty="0"/>
              <a:t>Using common public key and private key for encryption and decryption.</a:t>
            </a:r>
          </a:p>
        </p:txBody>
      </p:sp>
      <p:sp>
        <p:nvSpPr>
          <p:cNvPr id="4" name="Text Placeholder 3">
            <a:extLst>
              <a:ext uri="{FF2B5EF4-FFF2-40B4-BE49-F238E27FC236}">
                <a16:creationId xmlns:a16="http://schemas.microsoft.com/office/drawing/2014/main" id="{5C64AF1F-A887-E173-610C-44C2B4AE3415}"/>
              </a:ext>
            </a:extLst>
          </p:cNvPr>
          <p:cNvSpPr>
            <a:spLocks noGrp="1"/>
          </p:cNvSpPr>
          <p:nvPr>
            <p:ph type="body" sz="quarter" idx="26"/>
          </p:nvPr>
        </p:nvSpPr>
        <p:spPr/>
        <p:txBody>
          <a:bodyPr/>
          <a:lstStyle/>
          <a:p>
            <a:r>
              <a:rPr lang="en-GB" dirty="0"/>
              <a:t>MHE</a:t>
            </a:r>
          </a:p>
        </p:txBody>
      </p:sp>
      <p:pic>
        <p:nvPicPr>
          <p:cNvPr id="31" name="Picture 30">
            <a:extLst>
              <a:ext uri="{FF2B5EF4-FFF2-40B4-BE49-F238E27FC236}">
                <a16:creationId xmlns:a16="http://schemas.microsoft.com/office/drawing/2014/main" id="{A5B9191A-2BE3-F488-7A42-3809A5E9239B}"/>
              </a:ext>
            </a:extLst>
          </p:cNvPr>
          <p:cNvPicPr>
            <a:picLocks noChangeAspect="1"/>
          </p:cNvPicPr>
          <p:nvPr/>
        </p:nvPicPr>
        <p:blipFill>
          <a:blip r:embed="rId2"/>
          <a:stretch>
            <a:fillRect/>
          </a:stretch>
        </p:blipFill>
        <p:spPr>
          <a:xfrm>
            <a:off x="6348211" y="965863"/>
            <a:ext cx="4925995" cy="5364945"/>
          </a:xfrm>
          <a:prstGeom prst="rect">
            <a:avLst/>
          </a:prstGeom>
        </p:spPr>
      </p:pic>
    </p:spTree>
    <p:extLst>
      <p:ext uri="{BB962C8B-B14F-4D97-AF65-F5344CB8AC3E}">
        <p14:creationId xmlns:p14="http://schemas.microsoft.com/office/powerpoint/2010/main" val="3262935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100A-26B0-0564-8F3F-FBACF3195708}"/>
              </a:ext>
            </a:extLst>
          </p:cNvPr>
          <p:cNvSpPr>
            <a:spLocks noGrp="1"/>
          </p:cNvSpPr>
          <p:nvPr>
            <p:ph type="title"/>
          </p:nvPr>
        </p:nvSpPr>
        <p:spPr/>
        <p:txBody>
          <a:bodyPr/>
          <a:lstStyle/>
          <a:p>
            <a:r>
              <a:rPr lang="en-US" dirty="0">
                <a:cs typeface="Calibri Light"/>
              </a:rPr>
              <a:t>Plain</a:t>
            </a:r>
            <a:r>
              <a:rPr lang="zh-CN" altLang="en-US" dirty="0">
                <a:cs typeface="Calibri Light"/>
              </a:rPr>
              <a:t> </a:t>
            </a:r>
            <a:r>
              <a:rPr lang="en-US" altLang="zh-CN" dirty="0">
                <a:cs typeface="Calibri Light"/>
              </a:rPr>
              <a:t>Multiparty</a:t>
            </a:r>
            <a:r>
              <a:rPr lang="zh-CN" altLang="en-US" dirty="0">
                <a:cs typeface="Calibri Light"/>
              </a:rPr>
              <a:t> </a:t>
            </a:r>
            <a:r>
              <a:rPr lang="en-US" altLang="zh-CN" dirty="0">
                <a:cs typeface="Calibri Light"/>
              </a:rPr>
              <a:t>Homomorphic</a:t>
            </a:r>
            <a:r>
              <a:rPr lang="en-US" dirty="0">
                <a:cs typeface="Calibri Light"/>
              </a:rPr>
              <a:t> Encryption</a:t>
            </a:r>
            <a:endParaRPr lang="en-CH" dirty="0"/>
          </a:p>
        </p:txBody>
      </p:sp>
      <p:sp>
        <p:nvSpPr>
          <p:cNvPr id="3" name="Text Placeholder 2">
            <a:extLst>
              <a:ext uri="{FF2B5EF4-FFF2-40B4-BE49-F238E27FC236}">
                <a16:creationId xmlns:a16="http://schemas.microsoft.com/office/drawing/2014/main" id="{5CC84C71-2369-3C43-FDE1-0C4EE1C9B530}"/>
              </a:ext>
            </a:extLst>
          </p:cNvPr>
          <p:cNvSpPr>
            <a:spLocks noGrp="1"/>
          </p:cNvSpPr>
          <p:nvPr>
            <p:ph type="body" sz="quarter" idx="10"/>
          </p:nvPr>
        </p:nvSpPr>
        <p:spPr>
          <a:xfrm>
            <a:off x="838200" y="2131877"/>
            <a:ext cx="6206412" cy="3745159"/>
          </a:xfrm>
        </p:spPr>
        <p:txBody>
          <a:bodyPr/>
          <a:lstStyle/>
          <a:p>
            <a:r>
              <a:rPr lang="en-US" sz="2800" dirty="0"/>
              <a:t>Pros: </a:t>
            </a:r>
          </a:p>
          <a:p>
            <a:pPr lvl="1"/>
            <a:r>
              <a:rPr lang="en-US" sz="2267" dirty="0"/>
              <a:t>Simple scheme and easy to implement. </a:t>
            </a:r>
          </a:p>
          <a:p>
            <a:pPr lvl="1"/>
            <a:r>
              <a:rPr lang="en-US" sz="2267" dirty="0"/>
              <a:t>Low overhead during setup.</a:t>
            </a:r>
          </a:p>
          <a:p>
            <a:r>
              <a:rPr lang="en-US" sz="2800" dirty="0"/>
              <a:t>Cons: </a:t>
            </a:r>
          </a:p>
          <a:p>
            <a:pPr lvl="1"/>
            <a:r>
              <a:rPr lang="en-US" sz="2267" dirty="0"/>
              <a:t>Weak threat model (e.g., server and one client can collude to break).</a:t>
            </a:r>
          </a:p>
          <a:p>
            <a:pPr lvl="1"/>
            <a:r>
              <a:rPr lang="en-US" sz="2267" dirty="0"/>
              <a:t>Single-point failure</a:t>
            </a:r>
          </a:p>
        </p:txBody>
      </p:sp>
      <p:sp>
        <p:nvSpPr>
          <p:cNvPr id="4" name="Text Placeholder 3">
            <a:extLst>
              <a:ext uri="{FF2B5EF4-FFF2-40B4-BE49-F238E27FC236}">
                <a16:creationId xmlns:a16="http://schemas.microsoft.com/office/drawing/2014/main" id="{5C64AF1F-A887-E173-610C-44C2B4AE3415}"/>
              </a:ext>
            </a:extLst>
          </p:cNvPr>
          <p:cNvSpPr>
            <a:spLocks noGrp="1"/>
          </p:cNvSpPr>
          <p:nvPr>
            <p:ph type="body" sz="quarter" idx="26"/>
          </p:nvPr>
        </p:nvSpPr>
        <p:spPr/>
        <p:txBody>
          <a:bodyPr/>
          <a:lstStyle/>
          <a:p>
            <a:r>
              <a:rPr lang="en-GB" dirty="0"/>
              <a:t>MHE</a:t>
            </a:r>
          </a:p>
        </p:txBody>
      </p:sp>
      <p:pic>
        <p:nvPicPr>
          <p:cNvPr id="31" name="Picture 30">
            <a:extLst>
              <a:ext uri="{FF2B5EF4-FFF2-40B4-BE49-F238E27FC236}">
                <a16:creationId xmlns:a16="http://schemas.microsoft.com/office/drawing/2014/main" id="{A5B9191A-2BE3-F488-7A42-3809A5E9239B}"/>
              </a:ext>
            </a:extLst>
          </p:cNvPr>
          <p:cNvPicPr>
            <a:picLocks noChangeAspect="1"/>
          </p:cNvPicPr>
          <p:nvPr/>
        </p:nvPicPr>
        <p:blipFill>
          <a:blip r:embed="rId2"/>
          <a:stretch>
            <a:fillRect/>
          </a:stretch>
        </p:blipFill>
        <p:spPr>
          <a:xfrm>
            <a:off x="6880056" y="991918"/>
            <a:ext cx="4925995" cy="5364945"/>
          </a:xfrm>
          <a:prstGeom prst="rect">
            <a:avLst/>
          </a:prstGeom>
        </p:spPr>
      </p:pic>
    </p:spTree>
    <p:extLst>
      <p:ext uri="{BB962C8B-B14F-4D97-AF65-F5344CB8AC3E}">
        <p14:creationId xmlns:p14="http://schemas.microsoft.com/office/powerpoint/2010/main" val="1002683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100A-26B0-0564-8F3F-FBACF3195708}"/>
              </a:ext>
            </a:extLst>
          </p:cNvPr>
          <p:cNvSpPr>
            <a:spLocks noGrp="1"/>
          </p:cNvSpPr>
          <p:nvPr>
            <p:ph type="title"/>
          </p:nvPr>
        </p:nvSpPr>
        <p:spPr/>
        <p:txBody>
          <a:bodyPr/>
          <a:lstStyle/>
          <a:p>
            <a:r>
              <a:rPr lang="en-US" altLang="zh-CN" dirty="0">
                <a:cs typeface="Calibri Light"/>
              </a:rPr>
              <a:t>Fully-</a:t>
            </a:r>
            <a:r>
              <a:rPr lang="en-US" dirty="0">
                <a:cs typeface="Calibri Light"/>
              </a:rPr>
              <a:t>Multiparty Homomorphic Encryption</a:t>
            </a:r>
          </a:p>
        </p:txBody>
      </p:sp>
      <p:sp>
        <p:nvSpPr>
          <p:cNvPr id="3" name="Text Placeholder 2">
            <a:extLst>
              <a:ext uri="{FF2B5EF4-FFF2-40B4-BE49-F238E27FC236}">
                <a16:creationId xmlns:a16="http://schemas.microsoft.com/office/drawing/2014/main" id="{5CC84C71-2369-3C43-FDE1-0C4EE1C9B530}"/>
              </a:ext>
            </a:extLst>
          </p:cNvPr>
          <p:cNvSpPr>
            <a:spLocks noGrp="1"/>
          </p:cNvSpPr>
          <p:nvPr>
            <p:ph type="body" sz="quarter" idx="10"/>
          </p:nvPr>
        </p:nvSpPr>
        <p:spPr>
          <a:xfrm>
            <a:off x="838200" y="2131877"/>
            <a:ext cx="6206412" cy="3745159"/>
          </a:xfrm>
        </p:spPr>
        <p:txBody>
          <a:bodyPr/>
          <a:lstStyle/>
          <a:p>
            <a:r>
              <a:rPr lang="en-US" sz="2800" dirty="0"/>
              <a:t>Each party holds a local private key (can be seen as a share of the unrevealed global private key), and all parties collectively generate the global public key.</a:t>
            </a:r>
          </a:p>
          <a:p>
            <a:r>
              <a:rPr lang="en-US" sz="2800" dirty="0"/>
              <a:t>Using the global public key for encryption. Collectively decrypting ciphertexts using local private keys.</a:t>
            </a:r>
            <a:endParaRPr lang="en-US" sz="2267" dirty="0"/>
          </a:p>
        </p:txBody>
      </p:sp>
      <p:sp>
        <p:nvSpPr>
          <p:cNvPr id="4" name="Text Placeholder 3">
            <a:extLst>
              <a:ext uri="{FF2B5EF4-FFF2-40B4-BE49-F238E27FC236}">
                <a16:creationId xmlns:a16="http://schemas.microsoft.com/office/drawing/2014/main" id="{5C64AF1F-A887-E173-610C-44C2B4AE3415}"/>
              </a:ext>
            </a:extLst>
          </p:cNvPr>
          <p:cNvSpPr>
            <a:spLocks noGrp="1"/>
          </p:cNvSpPr>
          <p:nvPr>
            <p:ph type="body" sz="quarter" idx="26"/>
          </p:nvPr>
        </p:nvSpPr>
        <p:spPr/>
        <p:txBody>
          <a:bodyPr/>
          <a:lstStyle/>
          <a:p>
            <a:r>
              <a:rPr lang="en-GB" dirty="0"/>
              <a:t>MHE</a:t>
            </a:r>
          </a:p>
        </p:txBody>
      </p:sp>
      <p:pic>
        <p:nvPicPr>
          <p:cNvPr id="34" name="Picture 33">
            <a:extLst>
              <a:ext uri="{FF2B5EF4-FFF2-40B4-BE49-F238E27FC236}">
                <a16:creationId xmlns:a16="http://schemas.microsoft.com/office/drawing/2014/main" id="{5C549750-7357-8182-EC97-10B671F77C7C}"/>
              </a:ext>
            </a:extLst>
          </p:cNvPr>
          <p:cNvPicPr>
            <a:picLocks noChangeAspect="1"/>
          </p:cNvPicPr>
          <p:nvPr/>
        </p:nvPicPr>
        <p:blipFill>
          <a:blip r:embed="rId2"/>
          <a:stretch>
            <a:fillRect/>
          </a:stretch>
        </p:blipFill>
        <p:spPr>
          <a:xfrm>
            <a:off x="6652626" y="980964"/>
            <a:ext cx="5194242" cy="5456393"/>
          </a:xfrm>
          <a:prstGeom prst="rect">
            <a:avLst/>
          </a:prstGeom>
        </p:spPr>
      </p:pic>
      <p:sp>
        <p:nvSpPr>
          <p:cNvPr id="35" name="TextBox 34">
            <a:extLst>
              <a:ext uri="{FF2B5EF4-FFF2-40B4-BE49-F238E27FC236}">
                <a16:creationId xmlns:a16="http://schemas.microsoft.com/office/drawing/2014/main" id="{A229D6CF-FB78-D891-D231-E707CC8C86B4}"/>
              </a:ext>
            </a:extLst>
          </p:cNvPr>
          <p:cNvSpPr txBox="1"/>
          <p:nvPr/>
        </p:nvSpPr>
        <p:spPr>
          <a:xfrm>
            <a:off x="826338" y="6329347"/>
            <a:ext cx="1122777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222222"/>
                </a:solidFill>
                <a:latin typeface="Arial"/>
                <a:ea typeface="+mn-lt"/>
                <a:cs typeface="Arial"/>
              </a:rPr>
              <a:t>[5] Mouchet, Christian, et al. "Multiparty homomorphic encryption from ring-learning-with-errors." </a:t>
            </a:r>
            <a:r>
              <a:rPr lang="en-US" sz="1000" i="1" dirty="0">
                <a:solidFill>
                  <a:srgbClr val="222222"/>
                </a:solidFill>
                <a:latin typeface="Arial"/>
                <a:ea typeface="+mn-lt"/>
                <a:cs typeface="Arial"/>
              </a:rPr>
              <a:t>Proceedings on Privacy Enhancing Technologies</a:t>
            </a:r>
            <a:r>
              <a:rPr lang="en-US" sz="1000" dirty="0">
                <a:solidFill>
                  <a:srgbClr val="222222"/>
                </a:solidFill>
                <a:latin typeface="Arial"/>
                <a:ea typeface="+mn-lt"/>
                <a:cs typeface="Arial"/>
              </a:rPr>
              <a:t> 2021.CONF (2021): 291-311.z</a:t>
            </a:r>
            <a:endParaRPr lang="en-US" dirty="0"/>
          </a:p>
        </p:txBody>
      </p:sp>
    </p:spTree>
    <p:extLst>
      <p:ext uri="{BB962C8B-B14F-4D97-AF65-F5344CB8AC3E}">
        <p14:creationId xmlns:p14="http://schemas.microsoft.com/office/powerpoint/2010/main" val="1645379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82BC-9CC6-45A6-7523-A8A08874BA4A}"/>
              </a:ext>
            </a:extLst>
          </p:cNvPr>
          <p:cNvSpPr>
            <a:spLocks noGrp="1"/>
          </p:cNvSpPr>
          <p:nvPr>
            <p:ph type="title"/>
          </p:nvPr>
        </p:nvSpPr>
        <p:spPr/>
        <p:txBody>
          <a:bodyPr/>
          <a:lstStyle/>
          <a:p>
            <a:r>
              <a:rPr lang="en-US" altLang="zh-CN" dirty="0"/>
              <a:t>F</a:t>
            </a:r>
            <a:r>
              <a:rPr lang="en-US" dirty="0"/>
              <a:t>MHE: An example implementation</a:t>
            </a:r>
            <a:endParaRPr lang="en-CH" dirty="0"/>
          </a:p>
        </p:txBody>
      </p:sp>
      <p:sp>
        <p:nvSpPr>
          <p:cNvPr id="4" name="Text Placeholder 3">
            <a:extLst>
              <a:ext uri="{FF2B5EF4-FFF2-40B4-BE49-F238E27FC236}">
                <a16:creationId xmlns:a16="http://schemas.microsoft.com/office/drawing/2014/main" id="{A582C774-5722-CCE5-F776-79FE7D514645}"/>
              </a:ext>
            </a:extLst>
          </p:cNvPr>
          <p:cNvSpPr>
            <a:spLocks noGrp="1"/>
          </p:cNvSpPr>
          <p:nvPr>
            <p:ph type="body" sz="quarter" idx="26"/>
          </p:nvPr>
        </p:nvSpPr>
        <p:spPr/>
        <p:txBody>
          <a:bodyPr/>
          <a:lstStyle/>
          <a:p>
            <a:r>
              <a:rPr lang="en-US" dirty="0"/>
              <a:t>MHE</a:t>
            </a:r>
            <a:endParaRPr lang="en-CH" dirty="0"/>
          </a:p>
          <a:p>
            <a:endParaRPr lang="en-CH" dirty="0"/>
          </a:p>
        </p:txBody>
      </p:sp>
      <p:pic>
        <p:nvPicPr>
          <p:cNvPr id="5" name="Picture 4" descr="A screenshot of a math problem&#10;&#10;Description automatically generated">
            <a:extLst>
              <a:ext uri="{FF2B5EF4-FFF2-40B4-BE49-F238E27FC236}">
                <a16:creationId xmlns:a16="http://schemas.microsoft.com/office/drawing/2014/main" id="{2ECE2AD4-5F2F-AC13-AE34-95FCAE6F22BE}"/>
              </a:ext>
            </a:extLst>
          </p:cNvPr>
          <p:cNvPicPr>
            <a:picLocks noChangeAspect="1"/>
          </p:cNvPicPr>
          <p:nvPr/>
        </p:nvPicPr>
        <p:blipFill>
          <a:blip r:embed="rId2"/>
          <a:stretch>
            <a:fillRect/>
          </a:stretch>
        </p:blipFill>
        <p:spPr>
          <a:xfrm>
            <a:off x="1102697" y="1622454"/>
            <a:ext cx="9974067" cy="4763165"/>
          </a:xfrm>
          <a:prstGeom prst="rect">
            <a:avLst/>
          </a:prstGeom>
        </p:spPr>
      </p:pic>
      <p:sp>
        <p:nvSpPr>
          <p:cNvPr id="3" name="TextBox 2">
            <a:extLst>
              <a:ext uri="{FF2B5EF4-FFF2-40B4-BE49-F238E27FC236}">
                <a16:creationId xmlns:a16="http://schemas.microsoft.com/office/drawing/2014/main" id="{CE9555CA-1AC2-A082-F048-36C5D2EE7BCA}"/>
              </a:ext>
            </a:extLst>
          </p:cNvPr>
          <p:cNvSpPr txBox="1"/>
          <p:nvPr/>
        </p:nvSpPr>
        <p:spPr>
          <a:xfrm>
            <a:off x="266501" y="6385619"/>
            <a:ext cx="1122777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222222"/>
                </a:solidFill>
                <a:latin typeface="Arial"/>
                <a:ea typeface="+mn-lt"/>
                <a:cs typeface="Arial"/>
              </a:rPr>
              <a:t>[6] </a:t>
            </a:r>
            <a:r>
              <a:rPr lang="en-US" sz="1000" b="0" i="0" dirty="0" err="1">
                <a:solidFill>
                  <a:srgbClr val="222222"/>
                </a:solidFill>
                <a:effectLst/>
                <a:highlight>
                  <a:srgbClr val="FFFFFF"/>
                </a:highlight>
                <a:latin typeface="Arial" panose="020B0604020202020204" pitchFamily="34" charset="0"/>
              </a:rPr>
              <a:t>Mouchet</a:t>
            </a:r>
            <a:r>
              <a:rPr lang="en-US" sz="1000" b="0" i="0" dirty="0">
                <a:solidFill>
                  <a:srgbClr val="222222"/>
                </a:solidFill>
                <a:effectLst/>
                <a:highlight>
                  <a:srgbClr val="FFFFFF"/>
                </a:highlight>
                <a:latin typeface="Arial" panose="020B0604020202020204" pitchFamily="34" charset="0"/>
              </a:rPr>
              <a:t>, Christian, Elliott Bertrand, and Jean-Pierre </a:t>
            </a:r>
            <a:r>
              <a:rPr lang="en-US" sz="1000" b="0" i="0" dirty="0" err="1">
                <a:solidFill>
                  <a:srgbClr val="222222"/>
                </a:solidFill>
                <a:effectLst/>
                <a:highlight>
                  <a:srgbClr val="FFFFFF"/>
                </a:highlight>
                <a:latin typeface="Arial" panose="020B0604020202020204" pitchFamily="34" charset="0"/>
              </a:rPr>
              <a:t>Hubaux</a:t>
            </a:r>
            <a:r>
              <a:rPr lang="en-US" sz="1000" b="0" i="0" dirty="0">
                <a:solidFill>
                  <a:srgbClr val="222222"/>
                </a:solidFill>
                <a:effectLst/>
                <a:highlight>
                  <a:srgbClr val="FFFFFF"/>
                </a:highlight>
                <a:latin typeface="Arial" panose="020B0604020202020204" pitchFamily="34" charset="0"/>
              </a:rPr>
              <a:t>. "An efficient threshold access-structure for </a:t>
            </a:r>
            <a:r>
              <a:rPr lang="en-US" sz="1000" b="0" i="0" dirty="0" err="1">
                <a:solidFill>
                  <a:srgbClr val="222222"/>
                </a:solidFill>
                <a:effectLst/>
                <a:highlight>
                  <a:srgbClr val="FFFFFF"/>
                </a:highlight>
                <a:latin typeface="Arial" panose="020B0604020202020204" pitchFamily="34" charset="0"/>
              </a:rPr>
              <a:t>rlwe</a:t>
            </a:r>
            <a:r>
              <a:rPr lang="en-US" sz="1000" b="0" i="0" dirty="0">
                <a:solidFill>
                  <a:srgbClr val="222222"/>
                </a:solidFill>
                <a:effectLst/>
                <a:highlight>
                  <a:srgbClr val="FFFFFF"/>
                </a:highlight>
                <a:latin typeface="Arial" panose="020B0604020202020204" pitchFamily="34" charset="0"/>
              </a:rPr>
              <a:t>-based multiparty homomorphic encryption." </a:t>
            </a:r>
            <a:r>
              <a:rPr lang="en-US" sz="1000" b="0" i="1" dirty="0">
                <a:solidFill>
                  <a:srgbClr val="222222"/>
                </a:solidFill>
                <a:effectLst/>
                <a:highlight>
                  <a:srgbClr val="FFFFFF"/>
                </a:highlight>
                <a:latin typeface="Arial" panose="020B0604020202020204" pitchFamily="34" charset="0"/>
              </a:rPr>
              <a:t>Journal of Cryptology</a:t>
            </a:r>
            <a:r>
              <a:rPr lang="en-US" sz="1000" b="0" i="0" dirty="0">
                <a:solidFill>
                  <a:srgbClr val="222222"/>
                </a:solidFill>
                <a:effectLst/>
                <a:highlight>
                  <a:srgbClr val="FFFFFF"/>
                </a:highlight>
                <a:latin typeface="Arial" panose="020B0604020202020204" pitchFamily="34" charset="0"/>
              </a:rPr>
              <a:t> 36.2 (2023): 10.</a:t>
            </a:r>
            <a:endParaRPr lang="en-US" dirty="0"/>
          </a:p>
        </p:txBody>
      </p:sp>
    </p:spTree>
    <p:extLst>
      <p:ext uri="{BB962C8B-B14F-4D97-AF65-F5344CB8AC3E}">
        <p14:creationId xmlns:p14="http://schemas.microsoft.com/office/powerpoint/2010/main" val="1449530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100A-26B0-0564-8F3F-FBACF3195708}"/>
              </a:ext>
            </a:extLst>
          </p:cNvPr>
          <p:cNvSpPr>
            <a:spLocks noGrp="1"/>
          </p:cNvSpPr>
          <p:nvPr>
            <p:ph type="title"/>
          </p:nvPr>
        </p:nvSpPr>
        <p:spPr/>
        <p:txBody>
          <a:bodyPr/>
          <a:lstStyle/>
          <a:p>
            <a:r>
              <a:rPr lang="en-US" altLang="zh-CN" dirty="0">
                <a:cs typeface="Calibri Light"/>
              </a:rPr>
              <a:t>Fully-</a:t>
            </a:r>
            <a:r>
              <a:rPr lang="en-US" dirty="0">
                <a:cs typeface="Calibri Light"/>
              </a:rPr>
              <a:t>Multiparty Homomorphic Encryption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CC84C71-2369-3C43-FDE1-0C4EE1C9B530}"/>
                  </a:ext>
                </a:extLst>
              </p:cNvPr>
              <p:cNvSpPr>
                <a:spLocks noGrp="1"/>
              </p:cNvSpPr>
              <p:nvPr>
                <p:ph type="body" sz="quarter" idx="10"/>
              </p:nvPr>
            </p:nvSpPr>
            <p:spPr>
              <a:xfrm>
                <a:off x="838200" y="2131877"/>
                <a:ext cx="6206412" cy="3745159"/>
              </a:xfrm>
            </p:spPr>
            <p:txBody>
              <a:bodyPr/>
              <a:lstStyle/>
              <a:p>
                <a:r>
                  <a:rPr lang="en-US" sz="2800" dirty="0"/>
                  <a:t>Pros:</a:t>
                </a:r>
              </a:p>
              <a:p>
                <a:pPr lvl="1"/>
                <a:r>
                  <a:rPr lang="en-US" sz="2267" dirty="0"/>
                  <a:t>Strong threat model: Ensure </a:t>
                </a:r>
                <a14:m>
                  <m:oMath xmlns:m="http://schemas.openxmlformats.org/officeDocument/2006/math">
                    <m:r>
                      <a:rPr lang="en-US" sz="2267" b="0" i="1" smtClean="0">
                        <a:latin typeface="Cambria Math" panose="02040503050406030204" pitchFamily="18" charset="0"/>
                      </a:rPr>
                      <m:t>𝑁</m:t>
                    </m:r>
                    <m:r>
                      <a:rPr lang="en-US" sz="2267" b="0" i="1" smtClean="0">
                        <a:latin typeface="Cambria Math" panose="02040503050406030204" pitchFamily="18" charset="0"/>
                      </a:rPr>
                      <m:t>−1</m:t>
                    </m:r>
                  </m:oMath>
                </a14:m>
                <a:r>
                  <a:rPr lang="en-US" sz="2267" dirty="0"/>
                  <a:t> guarantee against collusion (</a:t>
                </a:r>
                <a14:m>
                  <m:oMath xmlns:m="http://schemas.openxmlformats.org/officeDocument/2006/math">
                    <m:r>
                      <a:rPr lang="en-US" sz="2267" i="1">
                        <a:latin typeface="Cambria Math" panose="02040503050406030204" pitchFamily="18" charset="0"/>
                      </a:rPr>
                      <m:t>𝑁</m:t>
                    </m:r>
                  </m:oMath>
                </a14:m>
                <a:r>
                  <a:rPr lang="en-US" sz="2267" dirty="0"/>
                  <a:t>: the total number of all parties).</a:t>
                </a:r>
              </a:p>
              <a:p>
                <a:r>
                  <a:rPr lang="en-US" sz="2800" dirty="0"/>
                  <a:t>Cons:</a:t>
                </a:r>
                <a:endParaRPr lang="en-US" sz="1734" dirty="0"/>
              </a:p>
              <a:p>
                <a:pPr lvl="1"/>
                <a:r>
                  <a:rPr lang="en-US" sz="2267" dirty="0"/>
                  <a:t>High time overhead and communication cost during setup if N is big (e.g., public key generation phase).</a:t>
                </a:r>
              </a:p>
              <a:p>
                <a:pPr lvl="1"/>
                <a:r>
                  <a:rPr lang="en-US" sz="2267" dirty="0"/>
                  <a:t>High overhead when changing configuration (need to perform public key generation again).</a:t>
                </a:r>
              </a:p>
              <a:p>
                <a:pPr lvl="1"/>
                <a:r>
                  <a:rPr lang="en-US" sz="2267" dirty="0"/>
                  <a:t>Not resilient to delays or dropouts.</a:t>
                </a:r>
              </a:p>
            </p:txBody>
          </p:sp>
        </mc:Choice>
        <mc:Fallback xmlns="">
          <p:sp>
            <p:nvSpPr>
              <p:cNvPr id="3" name="Text Placeholder 2">
                <a:extLst>
                  <a:ext uri="{FF2B5EF4-FFF2-40B4-BE49-F238E27FC236}">
                    <a16:creationId xmlns:a16="http://schemas.microsoft.com/office/drawing/2014/main" id="{5CC84C71-2369-3C43-FDE1-0C4EE1C9B530}"/>
                  </a:ext>
                </a:extLst>
              </p:cNvPr>
              <p:cNvSpPr>
                <a:spLocks noGrp="1" noRot="1" noChangeAspect="1" noMove="1" noResize="1" noEditPoints="1" noAdjustHandles="1" noChangeArrowheads="1" noChangeShapeType="1" noTextEdit="1"/>
              </p:cNvSpPr>
              <p:nvPr>
                <p:ph type="body" sz="quarter" idx="10"/>
              </p:nvPr>
            </p:nvSpPr>
            <p:spPr>
              <a:xfrm>
                <a:off x="838200" y="2131877"/>
                <a:ext cx="6206412" cy="3745159"/>
              </a:xfrm>
              <a:blipFill>
                <a:blip r:embed="rId2"/>
                <a:stretch>
                  <a:fillRect l="-3242" t="-3909" r="-1179" b="-10098"/>
                </a:stretch>
              </a:blipFill>
            </p:spPr>
            <p:txBody>
              <a:bodyPr/>
              <a:lstStyle/>
              <a:p>
                <a:r>
                  <a:rPr lang="en-CH">
                    <a:noFill/>
                  </a:rPr>
                  <a:t> </a:t>
                </a:r>
              </a:p>
            </p:txBody>
          </p:sp>
        </mc:Fallback>
      </mc:AlternateContent>
      <p:sp>
        <p:nvSpPr>
          <p:cNvPr id="4" name="Text Placeholder 3">
            <a:extLst>
              <a:ext uri="{FF2B5EF4-FFF2-40B4-BE49-F238E27FC236}">
                <a16:creationId xmlns:a16="http://schemas.microsoft.com/office/drawing/2014/main" id="{5C64AF1F-A887-E173-610C-44C2B4AE3415}"/>
              </a:ext>
            </a:extLst>
          </p:cNvPr>
          <p:cNvSpPr>
            <a:spLocks noGrp="1"/>
          </p:cNvSpPr>
          <p:nvPr>
            <p:ph type="body" sz="quarter" idx="26"/>
          </p:nvPr>
        </p:nvSpPr>
        <p:spPr/>
        <p:txBody>
          <a:bodyPr/>
          <a:lstStyle/>
          <a:p>
            <a:r>
              <a:rPr lang="en-GB" dirty="0"/>
              <a:t>MHE</a:t>
            </a:r>
          </a:p>
        </p:txBody>
      </p:sp>
      <p:pic>
        <p:nvPicPr>
          <p:cNvPr id="34" name="Picture 33">
            <a:extLst>
              <a:ext uri="{FF2B5EF4-FFF2-40B4-BE49-F238E27FC236}">
                <a16:creationId xmlns:a16="http://schemas.microsoft.com/office/drawing/2014/main" id="{5C549750-7357-8182-EC97-10B671F77C7C}"/>
              </a:ext>
            </a:extLst>
          </p:cNvPr>
          <p:cNvPicPr>
            <a:picLocks noChangeAspect="1"/>
          </p:cNvPicPr>
          <p:nvPr/>
        </p:nvPicPr>
        <p:blipFill>
          <a:blip r:embed="rId3"/>
          <a:stretch>
            <a:fillRect/>
          </a:stretch>
        </p:blipFill>
        <p:spPr>
          <a:xfrm>
            <a:off x="6652626" y="980964"/>
            <a:ext cx="5194242" cy="5456393"/>
          </a:xfrm>
          <a:prstGeom prst="rect">
            <a:avLst/>
          </a:prstGeom>
        </p:spPr>
      </p:pic>
    </p:spTree>
    <p:extLst>
      <p:ext uri="{BB962C8B-B14F-4D97-AF65-F5344CB8AC3E}">
        <p14:creationId xmlns:p14="http://schemas.microsoft.com/office/powerpoint/2010/main" val="1057222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92F3-D32D-6D31-2F95-C7B16CCD0656}"/>
              </a:ext>
            </a:extLst>
          </p:cNvPr>
          <p:cNvSpPr>
            <a:spLocks noGrp="1"/>
          </p:cNvSpPr>
          <p:nvPr>
            <p:ph type="title"/>
          </p:nvPr>
        </p:nvSpPr>
        <p:spPr/>
        <p:txBody>
          <a:bodyPr/>
          <a:lstStyle/>
          <a:p>
            <a:r>
              <a:rPr lang="en-US" dirty="0"/>
              <a:t>Table of content</a:t>
            </a:r>
            <a:endParaRPr lang="en-CH" dirty="0"/>
          </a:p>
        </p:txBody>
      </p:sp>
      <p:sp>
        <p:nvSpPr>
          <p:cNvPr id="4" name="Text Placeholder 3">
            <a:extLst>
              <a:ext uri="{FF2B5EF4-FFF2-40B4-BE49-F238E27FC236}">
                <a16:creationId xmlns:a16="http://schemas.microsoft.com/office/drawing/2014/main" id="{403944A7-E0BE-9B6E-56D5-AB4C63D27132}"/>
              </a:ext>
            </a:extLst>
          </p:cNvPr>
          <p:cNvSpPr>
            <a:spLocks noGrp="1"/>
          </p:cNvSpPr>
          <p:nvPr>
            <p:ph type="body" sz="quarter" idx="26"/>
          </p:nvPr>
        </p:nvSpPr>
        <p:spPr/>
        <p:txBody>
          <a:bodyPr/>
          <a:lstStyle/>
          <a:p>
            <a:r>
              <a:rPr lang="en-US" dirty="0"/>
              <a:t>Intro</a:t>
            </a:r>
            <a:endParaRPr lang="en-CH" dirty="0"/>
          </a:p>
        </p:txBody>
      </p:sp>
      <p:sp>
        <p:nvSpPr>
          <p:cNvPr id="6" name="Text Placeholder 2">
            <a:extLst>
              <a:ext uri="{FF2B5EF4-FFF2-40B4-BE49-F238E27FC236}">
                <a16:creationId xmlns:a16="http://schemas.microsoft.com/office/drawing/2014/main" id="{BF76904E-056C-A71E-9DDD-18E8BB74FBEF}"/>
              </a:ext>
            </a:extLst>
          </p:cNvPr>
          <p:cNvSpPr>
            <a:spLocks noGrp="1"/>
          </p:cNvSpPr>
          <p:nvPr>
            <p:ph type="body" sz="quarter" idx="10"/>
          </p:nvPr>
        </p:nvSpPr>
        <p:spPr>
          <a:xfrm>
            <a:off x="838200" y="2131877"/>
            <a:ext cx="10515600" cy="3745159"/>
          </a:xfrm>
        </p:spPr>
        <p:txBody>
          <a:bodyPr/>
          <a:lstStyle/>
          <a:p>
            <a:r>
              <a:rPr lang="en-US" sz="2800" dirty="0"/>
              <a:t>Background</a:t>
            </a:r>
          </a:p>
          <a:p>
            <a:r>
              <a:rPr lang="en-US" altLang="zh-CN" sz="2800" dirty="0"/>
              <a:t>R</a:t>
            </a:r>
            <a:r>
              <a:rPr lang="en-US" sz="2800" dirty="0"/>
              <a:t>efresher: HE and FL</a:t>
            </a:r>
          </a:p>
          <a:p>
            <a:r>
              <a:rPr lang="en-US" altLang="zh-CN" sz="2800" b="1" dirty="0"/>
              <a:t>Multiparty</a:t>
            </a:r>
            <a:r>
              <a:rPr lang="zh-CN" altLang="en-US" sz="2800" b="1" dirty="0"/>
              <a:t> </a:t>
            </a:r>
            <a:r>
              <a:rPr lang="en-US" altLang="zh-CN" sz="2800" b="1" dirty="0"/>
              <a:t>Homomorphic</a:t>
            </a:r>
            <a:r>
              <a:rPr lang="zh-CN" altLang="en-US" sz="2800" b="1" dirty="0"/>
              <a:t> </a:t>
            </a:r>
            <a:r>
              <a:rPr lang="en-US" altLang="zh-CN" sz="2800" b="1" dirty="0"/>
              <a:t>Encryption</a:t>
            </a:r>
            <a:endParaRPr lang="en-US" sz="2800" b="1" dirty="0"/>
          </a:p>
          <a:p>
            <a:r>
              <a:rPr lang="en-US" sz="2800" b="1" dirty="0"/>
              <a:t>Proposed MHE with Hierarchical Access Structure</a:t>
            </a:r>
          </a:p>
          <a:p>
            <a:r>
              <a:rPr lang="en-US" altLang="zh-CN" sz="2800" dirty="0"/>
              <a:t>Implementation</a:t>
            </a:r>
            <a:r>
              <a:rPr lang="zh-CN" altLang="en-US" sz="2800" dirty="0"/>
              <a:t> </a:t>
            </a:r>
            <a:r>
              <a:rPr lang="en-US" altLang="zh-CN" sz="2800" dirty="0"/>
              <a:t>and</a:t>
            </a:r>
            <a:r>
              <a:rPr lang="zh-CN" altLang="en-US" sz="2800" dirty="0"/>
              <a:t> </a:t>
            </a:r>
            <a:r>
              <a:rPr lang="en-US" altLang="zh-CN" sz="2800" dirty="0"/>
              <a:t>Evaluation</a:t>
            </a:r>
            <a:endParaRPr lang="en-US" sz="2800" dirty="0"/>
          </a:p>
          <a:p>
            <a:r>
              <a:rPr lang="en-US" sz="2800" dirty="0"/>
              <a:t>Conclusion</a:t>
            </a:r>
            <a:r>
              <a:rPr lang="zh-CN" altLang="en-US" sz="2800" dirty="0"/>
              <a:t> </a:t>
            </a:r>
            <a:r>
              <a:rPr lang="en-US" altLang="zh-CN" sz="2800" dirty="0"/>
              <a:t>and</a:t>
            </a:r>
            <a:r>
              <a:rPr lang="zh-CN" altLang="en-US" sz="2800" dirty="0"/>
              <a:t> </a:t>
            </a:r>
            <a:r>
              <a:rPr lang="en-US" altLang="zh-CN" sz="2800" dirty="0"/>
              <a:t>Future</a:t>
            </a:r>
            <a:r>
              <a:rPr lang="zh-CN" altLang="en-US" sz="2800" dirty="0"/>
              <a:t> </a:t>
            </a:r>
            <a:r>
              <a:rPr lang="en-US" altLang="zh-CN" sz="2800" dirty="0"/>
              <a:t>Work</a:t>
            </a:r>
            <a:endParaRPr lang="en-US" sz="2800" dirty="0"/>
          </a:p>
        </p:txBody>
      </p:sp>
    </p:spTree>
    <p:extLst>
      <p:ext uri="{BB962C8B-B14F-4D97-AF65-F5344CB8AC3E}">
        <p14:creationId xmlns:p14="http://schemas.microsoft.com/office/powerpoint/2010/main" val="200591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82BC-9CC6-45A6-7523-A8A08874BA4A}"/>
              </a:ext>
            </a:extLst>
          </p:cNvPr>
          <p:cNvSpPr>
            <a:spLocks noGrp="1"/>
          </p:cNvSpPr>
          <p:nvPr>
            <p:ph type="title"/>
          </p:nvPr>
        </p:nvSpPr>
        <p:spPr/>
        <p:txBody>
          <a:bodyPr/>
          <a:lstStyle/>
          <a:p>
            <a:r>
              <a:rPr lang="en-US" dirty="0"/>
              <a:t>Share-resharing: for setting up threshold</a:t>
            </a:r>
            <a:endParaRPr lang="en-CH" dirty="0"/>
          </a:p>
        </p:txBody>
      </p:sp>
      <p:sp>
        <p:nvSpPr>
          <p:cNvPr id="4" name="Text Placeholder 3">
            <a:extLst>
              <a:ext uri="{FF2B5EF4-FFF2-40B4-BE49-F238E27FC236}">
                <a16:creationId xmlns:a16="http://schemas.microsoft.com/office/drawing/2014/main" id="{A582C774-5722-CCE5-F776-79FE7D514645}"/>
              </a:ext>
            </a:extLst>
          </p:cNvPr>
          <p:cNvSpPr>
            <a:spLocks noGrp="1"/>
          </p:cNvSpPr>
          <p:nvPr>
            <p:ph type="body" sz="quarter" idx="26"/>
          </p:nvPr>
        </p:nvSpPr>
        <p:spPr/>
        <p:txBody>
          <a:bodyPr/>
          <a:lstStyle/>
          <a:p>
            <a:r>
              <a:rPr lang="en-US" dirty="0"/>
              <a:t>MHE</a:t>
            </a:r>
            <a:endParaRPr lang="en-CH" dirty="0"/>
          </a:p>
          <a:p>
            <a:endParaRPr lang="en-CH" dirty="0"/>
          </a:p>
        </p:txBody>
      </p:sp>
      <p:pic>
        <p:nvPicPr>
          <p:cNvPr id="6" name="Picture 5" descr="A math equations and formulas&#10;&#10;Description automatically generated with medium confidence">
            <a:extLst>
              <a:ext uri="{FF2B5EF4-FFF2-40B4-BE49-F238E27FC236}">
                <a16:creationId xmlns:a16="http://schemas.microsoft.com/office/drawing/2014/main" id="{55B9EDFB-D872-0A34-7D53-649CF80AAFE8}"/>
              </a:ext>
            </a:extLst>
          </p:cNvPr>
          <p:cNvPicPr>
            <a:picLocks noChangeAspect="1"/>
          </p:cNvPicPr>
          <p:nvPr/>
        </p:nvPicPr>
        <p:blipFill>
          <a:blip r:embed="rId2"/>
          <a:stretch>
            <a:fillRect/>
          </a:stretch>
        </p:blipFill>
        <p:spPr>
          <a:xfrm>
            <a:off x="1293224" y="1901983"/>
            <a:ext cx="9593014" cy="4229690"/>
          </a:xfrm>
          <a:prstGeom prst="rect">
            <a:avLst/>
          </a:prstGeom>
        </p:spPr>
      </p:pic>
      <p:sp>
        <p:nvSpPr>
          <p:cNvPr id="3" name="TextBox 2">
            <a:extLst>
              <a:ext uri="{FF2B5EF4-FFF2-40B4-BE49-F238E27FC236}">
                <a16:creationId xmlns:a16="http://schemas.microsoft.com/office/drawing/2014/main" id="{97F18812-A53C-6200-5F5A-D3AB4A36C700}"/>
              </a:ext>
            </a:extLst>
          </p:cNvPr>
          <p:cNvSpPr txBox="1"/>
          <p:nvPr/>
        </p:nvSpPr>
        <p:spPr>
          <a:xfrm>
            <a:off x="546419" y="6164981"/>
            <a:ext cx="1122777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222222"/>
                </a:solidFill>
                <a:latin typeface="Arial"/>
                <a:ea typeface="+mn-lt"/>
                <a:cs typeface="Arial"/>
              </a:rPr>
              <a:t>[6] </a:t>
            </a:r>
            <a:r>
              <a:rPr lang="en-US" sz="1000" b="0" i="0" dirty="0" err="1">
                <a:solidFill>
                  <a:srgbClr val="222222"/>
                </a:solidFill>
                <a:effectLst/>
                <a:highlight>
                  <a:srgbClr val="FFFFFF"/>
                </a:highlight>
                <a:latin typeface="Arial" panose="020B0604020202020204" pitchFamily="34" charset="0"/>
              </a:rPr>
              <a:t>Mouchet</a:t>
            </a:r>
            <a:r>
              <a:rPr lang="en-US" sz="1000" b="0" i="0" dirty="0">
                <a:solidFill>
                  <a:srgbClr val="222222"/>
                </a:solidFill>
                <a:effectLst/>
                <a:highlight>
                  <a:srgbClr val="FFFFFF"/>
                </a:highlight>
                <a:latin typeface="Arial" panose="020B0604020202020204" pitchFamily="34" charset="0"/>
              </a:rPr>
              <a:t>, Christian, Elliott Bertrand, and Jean-Pierre </a:t>
            </a:r>
            <a:r>
              <a:rPr lang="en-US" sz="1000" b="0" i="0" dirty="0" err="1">
                <a:solidFill>
                  <a:srgbClr val="222222"/>
                </a:solidFill>
                <a:effectLst/>
                <a:highlight>
                  <a:srgbClr val="FFFFFF"/>
                </a:highlight>
                <a:latin typeface="Arial" panose="020B0604020202020204" pitchFamily="34" charset="0"/>
              </a:rPr>
              <a:t>Hubaux</a:t>
            </a:r>
            <a:r>
              <a:rPr lang="en-US" sz="1000" b="0" i="0" dirty="0">
                <a:solidFill>
                  <a:srgbClr val="222222"/>
                </a:solidFill>
                <a:effectLst/>
                <a:highlight>
                  <a:srgbClr val="FFFFFF"/>
                </a:highlight>
                <a:latin typeface="Arial" panose="020B0604020202020204" pitchFamily="34" charset="0"/>
              </a:rPr>
              <a:t>. "An efficient threshold access-structure for </a:t>
            </a:r>
            <a:r>
              <a:rPr lang="en-US" sz="1000" b="0" i="0" dirty="0" err="1">
                <a:solidFill>
                  <a:srgbClr val="222222"/>
                </a:solidFill>
                <a:effectLst/>
                <a:highlight>
                  <a:srgbClr val="FFFFFF"/>
                </a:highlight>
                <a:latin typeface="Arial" panose="020B0604020202020204" pitchFamily="34" charset="0"/>
              </a:rPr>
              <a:t>rlwe</a:t>
            </a:r>
            <a:r>
              <a:rPr lang="en-US" sz="1000" b="0" i="0" dirty="0">
                <a:solidFill>
                  <a:srgbClr val="222222"/>
                </a:solidFill>
                <a:effectLst/>
                <a:highlight>
                  <a:srgbClr val="FFFFFF"/>
                </a:highlight>
                <a:latin typeface="Arial" panose="020B0604020202020204" pitchFamily="34" charset="0"/>
              </a:rPr>
              <a:t>-based multiparty homomorphic encryption." </a:t>
            </a:r>
            <a:r>
              <a:rPr lang="en-US" sz="1000" b="0" i="1" dirty="0">
                <a:solidFill>
                  <a:srgbClr val="222222"/>
                </a:solidFill>
                <a:effectLst/>
                <a:highlight>
                  <a:srgbClr val="FFFFFF"/>
                </a:highlight>
                <a:latin typeface="Arial" panose="020B0604020202020204" pitchFamily="34" charset="0"/>
              </a:rPr>
              <a:t>Journal of Cryptology</a:t>
            </a:r>
            <a:r>
              <a:rPr lang="en-US" sz="1000" b="0" i="0" dirty="0">
                <a:solidFill>
                  <a:srgbClr val="222222"/>
                </a:solidFill>
                <a:effectLst/>
                <a:highlight>
                  <a:srgbClr val="FFFFFF"/>
                </a:highlight>
                <a:latin typeface="Arial" panose="020B0604020202020204" pitchFamily="34" charset="0"/>
              </a:rPr>
              <a:t> 36.2 (2023): 10.</a:t>
            </a:r>
            <a:endParaRPr lang="en-US" dirty="0"/>
          </a:p>
        </p:txBody>
      </p:sp>
    </p:spTree>
    <p:extLst>
      <p:ext uri="{BB962C8B-B14F-4D97-AF65-F5344CB8AC3E}">
        <p14:creationId xmlns:p14="http://schemas.microsoft.com/office/powerpoint/2010/main" val="251653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82BC-9CC6-45A6-7523-A8A08874BA4A}"/>
              </a:ext>
            </a:extLst>
          </p:cNvPr>
          <p:cNvSpPr>
            <a:spLocks noGrp="1"/>
          </p:cNvSpPr>
          <p:nvPr>
            <p:ph type="title"/>
          </p:nvPr>
        </p:nvSpPr>
        <p:spPr/>
        <p:txBody>
          <a:bodyPr/>
          <a:lstStyle/>
          <a:p>
            <a:r>
              <a:rPr lang="en-US" dirty="0"/>
              <a:t>Share-resharing: for setting up threshold</a:t>
            </a:r>
            <a:endParaRPr lang="en-CH" dirty="0"/>
          </a:p>
        </p:txBody>
      </p:sp>
      <p:sp>
        <p:nvSpPr>
          <p:cNvPr id="4" name="Text Placeholder 3">
            <a:extLst>
              <a:ext uri="{FF2B5EF4-FFF2-40B4-BE49-F238E27FC236}">
                <a16:creationId xmlns:a16="http://schemas.microsoft.com/office/drawing/2014/main" id="{A582C774-5722-CCE5-F776-79FE7D514645}"/>
              </a:ext>
            </a:extLst>
          </p:cNvPr>
          <p:cNvSpPr>
            <a:spLocks noGrp="1"/>
          </p:cNvSpPr>
          <p:nvPr>
            <p:ph type="body" sz="quarter" idx="26"/>
          </p:nvPr>
        </p:nvSpPr>
        <p:spPr/>
        <p:txBody>
          <a:bodyPr/>
          <a:lstStyle/>
          <a:p>
            <a:r>
              <a:rPr lang="en-US" dirty="0"/>
              <a:t>MHE</a:t>
            </a:r>
            <a:endParaRPr lang="en-CH" dirty="0"/>
          </a:p>
          <a:p>
            <a:endParaRPr lang="en-CH" dirty="0"/>
          </a:p>
        </p:txBody>
      </p:sp>
      <p:pic>
        <p:nvPicPr>
          <p:cNvPr id="3" name="Picture 2">
            <a:extLst>
              <a:ext uri="{FF2B5EF4-FFF2-40B4-BE49-F238E27FC236}">
                <a16:creationId xmlns:a16="http://schemas.microsoft.com/office/drawing/2014/main" id="{E10B4BB5-CBB2-2E89-60C0-0E5CF18E8D54}"/>
              </a:ext>
            </a:extLst>
          </p:cNvPr>
          <p:cNvPicPr>
            <a:picLocks noChangeAspect="1"/>
          </p:cNvPicPr>
          <p:nvPr/>
        </p:nvPicPr>
        <p:blipFill>
          <a:blip r:embed="rId2"/>
          <a:stretch>
            <a:fillRect/>
          </a:stretch>
        </p:blipFill>
        <p:spPr>
          <a:xfrm>
            <a:off x="630395" y="1726000"/>
            <a:ext cx="4311820" cy="4529436"/>
          </a:xfrm>
          <a:prstGeom prst="rect">
            <a:avLst/>
          </a:prstGeom>
        </p:spPr>
      </p:pic>
      <p:sp>
        <p:nvSpPr>
          <p:cNvPr id="5" name="Rectangle 4">
            <a:extLst>
              <a:ext uri="{FF2B5EF4-FFF2-40B4-BE49-F238E27FC236}">
                <a16:creationId xmlns:a16="http://schemas.microsoft.com/office/drawing/2014/main" id="{167A5784-BD2F-6303-E1DD-4864882ADF29}"/>
              </a:ext>
            </a:extLst>
          </p:cNvPr>
          <p:cNvSpPr/>
          <p:nvPr/>
        </p:nvSpPr>
        <p:spPr>
          <a:xfrm>
            <a:off x="1194317" y="3907986"/>
            <a:ext cx="3946849" cy="2320706"/>
          </a:xfrm>
          <a:prstGeom prst="rect">
            <a:avLst/>
          </a:prstGeom>
          <a:noFill/>
          <a:ln w="28575">
            <a:solidFill>
              <a:srgbClr val="00CC9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TextBox 6">
            <a:extLst>
              <a:ext uri="{FF2B5EF4-FFF2-40B4-BE49-F238E27FC236}">
                <a16:creationId xmlns:a16="http://schemas.microsoft.com/office/drawing/2014/main" id="{61C4C8B9-1D17-05EE-FED1-0A7C49DC1F48}"/>
              </a:ext>
            </a:extLst>
          </p:cNvPr>
          <p:cNvSpPr txBox="1"/>
          <p:nvPr/>
        </p:nvSpPr>
        <p:spPr>
          <a:xfrm>
            <a:off x="2044157" y="6228692"/>
            <a:ext cx="24531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latin typeface="Cambria" panose="02040503050406030204" pitchFamily="18" charset="0"/>
                <a:ea typeface="Cambria" panose="02040503050406030204" pitchFamily="18" charset="0"/>
                <a:cs typeface="+mn-lt"/>
              </a:rPr>
              <a:t>Required parties during decryption: </a:t>
            </a:r>
            <a:r>
              <a:rPr lang="en-US" b="1" i="1" dirty="0">
                <a:latin typeface="Cambria" panose="02040503050406030204" pitchFamily="18" charset="0"/>
                <a:ea typeface="Cambria" panose="02040503050406030204" pitchFamily="18" charset="0"/>
                <a:cs typeface="+mn-lt"/>
              </a:rPr>
              <a:t>N</a:t>
            </a:r>
            <a:endParaRPr lang="en-US" b="1" i="1" dirty="0">
              <a:ea typeface="Calibri" panose="020F0502020204030204"/>
              <a:cs typeface="Calibri" panose="020F0502020204030204"/>
            </a:endParaRPr>
          </a:p>
        </p:txBody>
      </p:sp>
      <p:pic>
        <p:nvPicPr>
          <p:cNvPr id="8" name="Picture 7">
            <a:extLst>
              <a:ext uri="{FF2B5EF4-FFF2-40B4-BE49-F238E27FC236}">
                <a16:creationId xmlns:a16="http://schemas.microsoft.com/office/drawing/2014/main" id="{E7CB4B5A-FDB2-4632-33C0-9A467682CB5E}"/>
              </a:ext>
            </a:extLst>
          </p:cNvPr>
          <p:cNvPicPr>
            <a:picLocks noChangeAspect="1"/>
          </p:cNvPicPr>
          <p:nvPr/>
        </p:nvPicPr>
        <p:blipFill>
          <a:blip r:embed="rId2"/>
          <a:stretch>
            <a:fillRect/>
          </a:stretch>
        </p:blipFill>
        <p:spPr>
          <a:xfrm>
            <a:off x="6355977" y="1726000"/>
            <a:ext cx="4311820" cy="4529436"/>
          </a:xfrm>
          <a:prstGeom prst="rect">
            <a:avLst/>
          </a:prstGeom>
        </p:spPr>
      </p:pic>
      <p:sp>
        <p:nvSpPr>
          <p:cNvPr id="9" name="Rectangle 8">
            <a:extLst>
              <a:ext uri="{FF2B5EF4-FFF2-40B4-BE49-F238E27FC236}">
                <a16:creationId xmlns:a16="http://schemas.microsoft.com/office/drawing/2014/main" id="{5015B117-66DA-409B-5CA8-E3BDC3DA9A4E}"/>
              </a:ext>
            </a:extLst>
          </p:cNvPr>
          <p:cNvSpPr/>
          <p:nvPr/>
        </p:nvSpPr>
        <p:spPr>
          <a:xfrm>
            <a:off x="6919899" y="3907986"/>
            <a:ext cx="2625317" cy="2320706"/>
          </a:xfrm>
          <a:prstGeom prst="rect">
            <a:avLst/>
          </a:prstGeom>
          <a:noFill/>
          <a:ln w="28575">
            <a:solidFill>
              <a:srgbClr val="00CC9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TextBox 9">
            <a:extLst>
              <a:ext uri="{FF2B5EF4-FFF2-40B4-BE49-F238E27FC236}">
                <a16:creationId xmlns:a16="http://schemas.microsoft.com/office/drawing/2014/main" id="{C8648246-2D82-AE83-6345-AA26A8A46A79}"/>
              </a:ext>
            </a:extLst>
          </p:cNvPr>
          <p:cNvSpPr txBox="1"/>
          <p:nvPr/>
        </p:nvSpPr>
        <p:spPr>
          <a:xfrm>
            <a:off x="6724073" y="6211669"/>
            <a:ext cx="24531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latin typeface="Cambria" panose="02040503050406030204" pitchFamily="18" charset="0"/>
                <a:ea typeface="Cambria" panose="02040503050406030204" pitchFamily="18" charset="0"/>
                <a:cs typeface="+mn-lt"/>
              </a:rPr>
              <a:t>Required parties during decryption: </a:t>
            </a:r>
            <a:r>
              <a:rPr lang="en-US" b="1" i="1" dirty="0">
                <a:latin typeface="Cambria" panose="02040503050406030204" pitchFamily="18" charset="0"/>
                <a:ea typeface="Cambria" panose="02040503050406030204" pitchFamily="18" charset="0"/>
                <a:cs typeface="+mn-lt"/>
              </a:rPr>
              <a:t>T</a:t>
            </a:r>
            <a:endParaRPr lang="en-US" b="1" i="1" dirty="0">
              <a:ea typeface="Calibri" panose="020F0502020204030204"/>
              <a:cs typeface="Calibri" panose="020F0502020204030204"/>
            </a:endParaRPr>
          </a:p>
        </p:txBody>
      </p:sp>
      <p:pic>
        <p:nvPicPr>
          <p:cNvPr id="11" name="Graphic 10" descr="Arrow: Straight with solid fill">
            <a:extLst>
              <a:ext uri="{FF2B5EF4-FFF2-40B4-BE49-F238E27FC236}">
                <a16:creationId xmlns:a16="http://schemas.microsoft.com/office/drawing/2014/main" id="{5BA3AAC3-7DA5-0B3A-78B8-2C886DA53A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445214" y="3619374"/>
            <a:ext cx="914400" cy="914400"/>
          </a:xfrm>
          <a:prstGeom prst="rect">
            <a:avLst/>
          </a:prstGeom>
        </p:spPr>
      </p:pic>
      <p:sp>
        <p:nvSpPr>
          <p:cNvPr id="12" name="TextBox 11">
            <a:extLst>
              <a:ext uri="{FF2B5EF4-FFF2-40B4-BE49-F238E27FC236}">
                <a16:creationId xmlns:a16="http://schemas.microsoft.com/office/drawing/2014/main" id="{5C8CFECE-7F39-391F-D0DD-56AA715A4F81}"/>
              </a:ext>
            </a:extLst>
          </p:cNvPr>
          <p:cNvSpPr txBox="1"/>
          <p:nvPr/>
        </p:nvSpPr>
        <p:spPr>
          <a:xfrm>
            <a:off x="4778829" y="3482534"/>
            <a:ext cx="22471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70C0"/>
                </a:solidFill>
                <a:ea typeface="+mn-lt"/>
                <a:cs typeface="+mn-lt"/>
              </a:rPr>
              <a:t>Share resharing</a:t>
            </a:r>
            <a:endParaRPr lang="en-US" b="1" dirty="0">
              <a:solidFill>
                <a:srgbClr val="0070C0"/>
              </a:solidFill>
              <a:ea typeface="Calibri" panose="020F0502020204030204"/>
              <a:cs typeface="Calibri" panose="020F0502020204030204"/>
            </a:endParaRPr>
          </a:p>
        </p:txBody>
      </p:sp>
    </p:spTree>
    <p:extLst>
      <p:ext uri="{BB962C8B-B14F-4D97-AF65-F5344CB8AC3E}">
        <p14:creationId xmlns:p14="http://schemas.microsoft.com/office/powerpoint/2010/main" val="853743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82BC-9CC6-45A6-7523-A8A08874BA4A}"/>
              </a:ext>
            </a:extLst>
          </p:cNvPr>
          <p:cNvSpPr>
            <a:spLocks noGrp="1"/>
          </p:cNvSpPr>
          <p:nvPr>
            <p:ph type="title"/>
          </p:nvPr>
        </p:nvSpPr>
        <p:spPr/>
        <p:txBody>
          <a:bodyPr/>
          <a:lstStyle/>
          <a:p>
            <a:r>
              <a:rPr lang="en-US" dirty="0"/>
              <a:t>TMHE: Flexible access structure</a:t>
            </a:r>
            <a:endParaRPr lang="en-CH" dirty="0"/>
          </a:p>
        </p:txBody>
      </p:sp>
      <p:sp>
        <p:nvSpPr>
          <p:cNvPr id="4" name="Text Placeholder 3">
            <a:extLst>
              <a:ext uri="{FF2B5EF4-FFF2-40B4-BE49-F238E27FC236}">
                <a16:creationId xmlns:a16="http://schemas.microsoft.com/office/drawing/2014/main" id="{A582C774-5722-CCE5-F776-79FE7D514645}"/>
              </a:ext>
            </a:extLst>
          </p:cNvPr>
          <p:cNvSpPr>
            <a:spLocks noGrp="1"/>
          </p:cNvSpPr>
          <p:nvPr>
            <p:ph type="body" sz="quarter" idx="26"/>
          </p:nvPr>
        </p:nvSpPr>
        <p:spPr/>
        <p:txBody>
          <a:bodyPr/>
          <a:lstStyle/>
          <a:p>
            <a:r>
              <a:rPr lang="en-US" dirty="0"/>
              <a:t>MHE</a:t>
            </a:r>
            <a:endParaRPr lang="en-CH" dirty="0"/>
          </a:p>
          <a:p>
            <a:endParaRPr lang="en-CH" dirty="0"/>
          </a:p>
        </p:txBody>
      </p:sp>
      <p:pic>
        <p:nvPicPr>
          <p:cNvPr id="5" name="Picture 4" descr="A screenshot of a computer program&#10;&#10;Description automatically generated">
            <a:extLst>
              <a:ext uri="{FF2B5EF4-FFF2-40B4-BE49-F238E27FC236}">
                <a16:creationId xmlns:a16="http://schemas.microsoft.com/office/drawing/2014/main" id="{0C87B3A1-5CF5-F13D-780A-E2853009415D}"/>
              </a:ext>
            </a:extLst>
          </p:cNvPr>
          <p:cNvPicPr>
            <a:picLocks noChangeAspect="1"/>
          </p:cNvPicPr>
          <p:nvPr/>
        </p:nvPicPr>
        <p:blipFill>
          <a:blip r:embed="rId2"/>
          <a:stretch>
            <a:fillRect/>
          </a:stretch>
        </p:blipFill>
        <p:spPr>
          <a:xfrm>
            <a:off x="2654118" y="1492898"/>
            <a:ext cx="6883763" cy="5044950"/>
          </a:xfrm>
          <a:prstGeom prst="rect">
            <a:avLst/>
          </a:prstGeom>
        </p:spPr>
      </p:pic>
      <p:sp>
        <p:nvSpPr>
          <p:cNvPr id="3" name="TextBox 2">
            <a:extLst>
              <a:ext uri="{FF2B5EF4-FFF2-40B4-BE49-F238E27FC236}">
                <a16:creationId xmlns:a16="http://schemas.microsoft.com/office/drawing/2014/main" id="{1E7214A8-47FC-A53D-1AE7-A84E97135D57}"/>
              </a:ext>
            </a:extLst>
          </p:cNvPr>
          <p:cNvSpPr txBox="1"/>
          <p:nvPr/>
        </p:nvSpPr>
        <p:spPr>
          <a:xfrm>
            <a:off x="9537881" y="5461250"/>
            <a:ext cx="2911151"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222222"/>
                </a:solidFill>
                <a:latin typeface="Arial"/>
                <a:ea typeface="+mn-lt"/>
                <a:cs typeface="Arial"/>
              </a:rPr>
              <a:t>[6] </a:t>
            </a:r>
            <a:r>
              <a:rPr lang="en-US" sz="1000" b="0" i="0" dirty="0" err="1">
                <a:solidFill>
                  <a:srgbClr val="222222"/>
                </a:solidFill>
                <a:effectLst/>
                <a:highlight>
                  <a:srgbClr val="FFFFFF"/>
                </a:highlight>
                <a:latin typeface="Arial" panose="020B0604020202020204" pitchFamily="34" charset="0"/>
              </a:rPr>
              <a:t>Mouchet</a:t>
            </a:r>
            <a:r>
              <a:rPr lang="en-US" sz="1000" b="0" i="0" dirty="0">
                <a:solidFill>
                  <a:srgbClr val="222222"/>
                </a:solidFill>
                <a:effectLst/>
                <a:highlight>
                  <a:srgbClr val="FFFFFF"/>
                </a:highlight>
                <a:latin typeface="Arial" panose="020B0604020202020204" pitchFamily="34" charset="0"/>
              </a:rPr>
              <a:t>, Christian, Elliott Bertrand, and Jean-Pierre </a:t>
            </a:r>
            <a:r>
              <a:rPr lang="en-US" sz="1000" b="0" i="0" dirty="0" err="1">
                <a:solidFill>
                  <a:srgbClr val="222222"/>
                </a:solidFill>
                <a:effectLst/>
                <a:highlight>
                  <a:srgbClr val="FFFFFF"/>
                </a:highlight>
                <a:latin typeface="Arial" panose="020B0604020202020204" pitchFamily="34" charset="0"/>
              </a:rPr>
              <a:t>Hubaux</a:t>
            </a:r>
            <a:r>
              <a:rPr lang="en-US" sz="1000" b="0" i="0" dirty="0">
                <a:solidFill>
                  <a:srgbClr val="222222"/>
                </a:solidFill>
                <a:effectLst/>
                <a:highlight>
                  <a:srgbClr val="FFFFFF"/>
                </a:highlight>
                <a:latin typeface="Arial" panose="020B0604020202020204" pitchFamily="34" charset="0"/>
              </a:rPr>
              <a:t>. "An efficient threshold access-structure for </a:t>
            </a:r>
            <a:r>
              <a:rPr lang="en-US" sz="1000" b="0" i="0" dirty="0" err="1">
                <a:solidFill>
                  <a:srgbClr val="222222"/>
                </a:solidFill>
                <a:effectLst/>
                <a:highlight>
                  <a:srgbClr val="FFFFFF"/>
                </a:highlight>
                <a:latin typeface="Arial" panose="020B0604020202020204" pitchFamily="34" charset="0"/>
              </a:rPr>
              <a:t>rlwe</a:t>
            </a:r>
            <a:r>
              <a:rPr lang="en-US" sz="1000" b="0" i="0" dirty="0">
                <a:solidFill>
                  <a:srgbClr val="222222"/>
                </a:solidFill>
                <a:effectLst/>
                <a:highlight>
                  <a:srgbClr val="FFFFFF"/>
                </a:highlight>
                <a:latin typeface="Arial" panose="020B0604020202020204" pitchFamily="34" charset="0"/>
              </a:rPr>
              <a:t>-based multiparty homomorphic encryption." </a:t>
            </a:r>
            <a:r>
              <a:rPr lang="en-US" sz="1000" b="0" i="1" dirty="0">
                <a:solidFill>
                  <a:srgbClr val="222222"/>
                </a:solidFill>
                <a:effectLst/>
                <a:highlight>
                  <a:srgbClr val="FFFFFF"/>
                </a:highlight>
                <a:latin typeface="Arial" panose="020B0604020202020204" pitchFamily="34" charset="0"/>
              </a:rPr>
              <a:t>Journal of Cryptology</a:t>
            </a:r>
            <a:r>
              <a:rPr lang="en-US" sz="1000" b="0" i="0" dirty="0">
                <a:solidFill>
                  <a:srgbClr val="222222"/>
                </a:solidFill>
                <a:effectLst/>
                <a:highlight>
                  <a:srgbClr val="FFFFFF"/>
                </a:highlight>
                <a:latin typeface="Arial" panose="020B0604020202020204" pitchFamily="34" charset="0"/>
              </a:rPr>
              <a:t> 36.2 (2023): 10.</a:t>
            </a:r>
            <a:endParaRPr lang="en-US" dirty="0"/>
          </a:p>
        </p:txBody>
      </p:sp>
    </p:spTree>
    <p:extLst>
      <p:ext uri="{BB962C8B-B14F-4D97-AF65-F5344CB8AC3E}">
        <p14:creationId xmlns:p14="http://schemas.microsoft.com/office/powerpoint/2010/main" val="3137410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100A-26B0-0564-8F3F-FBACF3195708}"/>
              </a:ext>
            </a:extLst>
          </p:cNvPr>
          <p:cNvSpPr>
            <a:spLocks noGrp="1"/>
          </p:cNvSpPr>
          <p:nvPr>
            <p:ph type="title"/>
          </p:nvPr>
        </p:nvSpPr>
        <p:spPr/>
        <p:txBody>
          <a:bodyPr/>
          <a:lstStyle/>
          <a:p>
            <a:r>
              <a:rPr lang="en-US" dirty="0">
                <a:cs typeface="Calibri Light"/>
              </a:rPr>
              <a:t>TMHE: Flexible access structure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CC84C71-2369-3C43-FDE1-0C4EE1C9B530}"/>
                  </a:ext>
                </a:extLst>
              </p:cNvPr>
              <p:cNvSpPr>
                <a:spLocks noGrp="1"/>
              </p:cNvSpPr>
              <p:nvPr>
                <p:ph type="body" sz="quarter" idx="10"/>
              </p:nvPr>
            </p:nvSpPr>
            <p:spPr>
              <a:xfrm>
                <a:off x="838200" y="2131877"/>
                <a:ext cx="6486331" cy="3745159"/>
              </a:xfrm>
            </p:spPr>
            <p:txBody>
              <a:bodyPr/>
              <a:lstStyle/>
              <a:p>
                <a:r>
                  <a:rPr lang="en-US" sz="2800" dirty="0"/>
                  <a:t>Pros:</a:t>
                </a:r>
              </a:p>
              <a:p>
                <a:pPr lvl="1"/>
                <a:r>
                  <a:rPr lang="en-US" sz="2267" dirty="0"/>
                  <a:t>Strong threat model: Ensure </a:t>
                </a:r>
                <a14:m>
                  <m:oMath xmlns:m="http://schemas.openxmlformats.org/officeDocument/2006/math">
                    <m:r>
                      <a:rPr lang="en-US" sz="2267" b="0" i="1" smtClean="0">
                        <a:latin typeface="Cambria Math" panose="02040503050406030204" pitchFamily="18" charset="0"/>
                      </a:rPr>
                      <m:t>𝑇</m:t>
                    </m:r>
                  </m:oMath>
                </a14:m>
                <a:r>
                  <a:rPr lang="en-US" sz="2267" dirty="0"/>
                  <a:t> guarantee against collusion (</a:t>
                </a:r>
                <a14:m>
                  <m:oMath xmlns:m="http://schemas.openxmlformats.org/officeDocument/2006/math">
                    <m:r>
                      <a:rPr lang="en-US" sz="2267" b="0" i="1" smtClean="0">
                        <a:latin typeface="Cambria Math" panose="02040503050406030204" pitchFamily="18" charset="0"/>
                      </a:rPr>
                      <m:t>𝑇</m:t>
                    </m:r>
                  </m:oMath>
                </a14:m>
                <a:r>
                  <a:rPr lang="en-US" sz="2267" dirty="0"/>
                  <a:t>: the threshold).</a:t>
                </a:r>
              </a:p>
              <a:p>
                <a:pPr lvl="1"/>
                <a:r>
                  <a:rPr lang="en-US" sz="2267" dirty="0"/>
                  <a:t>Resilient to delays or dropouts.</a:t>
                </a:r>
              </a:p>
              <a:p>
                <a:r>
                  <a:rPr lang="en-US" sz="2800" dirty="0"/>
                  <a:t>Cons:</a:t>
                </a:r>
                <a:endParaRPr lang="en-US" sz="1734" dirty="0"/>
              </a:p>
              <a:p>
                <a:pPr lvl="1"/>
                <a:r>
                  <a:rPr lang="en-US" sz="2267" dirty="0"/>
                  <a:t>High time overhead and communication cost during setup if N is big (e.g., </a:t>
                </a:r>
                <a:r>
                  <a:rPr lang="en-US" sz="2267" dirty="0" err="1"/>
                  <a:t>Thresholdization</a:t>
                </a:r>
                <a:r>
                  <a:rPr lang="en-US" sz="2267" dirty="0"/>
                  <a:t>, public key generation phase).</a:t>
                </a:r>
              </a:p>
              <a:p>
                <a:pPr lvl="1"/>
                <a:r>
                  <a:rPr lang="en-US" sz="2267" dirty="0"/>
                  <a:t>High overhead when changing configuration (need to perform </a:t>
                </a:r>
                <a:r>
                  <a:rPr lang="en-US" sz="2267" dirty="0" err="1"/>
                  <a:t>Thresholdization</a:t>
                </a:r>
                <a:r>
                  <a:rPr lang="en-US" sz="2267" dirty="0"/>
                  <a:t> and public key generation again).</a:t>
                </a:r>
              </a:p>
              <a:p>
                <a:pPr lvl="1"/>
                <a:endParaRPr lang="en-US" sz="2267" dirty="0"/>
              </a:p>
            </p:txBody>
          </p:sp>
        </mc:Choice>
        <mc:Fallback xmlns="">
          <p:sp>
            <p:nvSpPr>
              <p:cNvPr id="3" name="Text Placeholder 2">
                <a:extLst>
                  <a:ext uri="{FF2B5EF4-FFF2-40B4-BE49-F238E27FC236}">
                    <a16:creationId xmlns:a16="http://schemas.microsoft.com/office/drawing/2014/main" id="{5CC84C71-2369-3C43-FDE1-0C4EE1C9B530}"/>
                  </a:ext>
                </a:extLst>
              </p:cNvPr>
              <p:cNvSpPr>
                <a:spLocks noGrp="1" noRot="1" noChangeAspect="1" noMove="1" noResize="1" noEditPoints="1" noAdjustHandles="1" noChangeArrowheads="1" noChangeShapeType="1" noTextEdit="1"/>
              </p:cNvSpPr>
              <p:nvPr>
                <p:ph type="body" sz="quarter" idx="10"/>
              </p:nvPr>
            </p:nvSpPr>
            <p:spPr>
              <a:xfrm>
                <a:off x="838200" y="2131877"/>
                <a:ext cx="6486331" cy="3745159"/>
              </a:xfrm>
              <a:blipFill>
                <a:blip r:embed="rId2"/>
                <a:stretch>
                  <a:fillRect l="-3102" t="-3909" r="-2914" b="-10098"/>
                </a:stretch>
              </a:blipFill>
            </p:spPr>
            <p:txBody>
              <a:bodyPr/>
              <a:lstStyle/>
              <a:p>
                <a:r>
                  <a:rPr lang="en-CH">
                    <a:noFill/>
                  </a:rPr>
                  <a:t> </a:t>
                </a:r>
              </a:p>
            </p:txBody>
          </p:sp>
        </mc:Fallback>
      </mc:AlternateContent>
      <p:sp>
        <p:nvSpPr>
          <p:cNvPr id="4" name="Text Placeholder 3">
            <a:extLst>
              <a:ext uri="{FF2B5EF4-FFF2-40B4-BE49-F238E27FC236}">
                <a16:creationId xmlns:a16="http://schemas.microsoft.com/office/drawing/2014/main" id="{5C64AF1F-A887-E173-610C-44C2B4AE3415}"/>
              </a:ext>
            </a:extLst>
          </p:cNvPr>
          <p:cNvSpPr>
            <a:spLocks noGrp="1"/>
          </p:cNvSpPr>
          <p:nvPr>
            <p:ph type="body" sz="quarter" idx="26"/>
          </p:nvPr>
        </p:nvSpPr>
        <p:spPr/>
        <p:txBody>
          <a:bodyPr/>
          <a:lstStyle/>
          <a:p>
            <a:r>
              <a:rPr lang="en-GB" dirty="0"/>
              <a:t>MHE</a:t>
            </a:r>
          </a:p>
        </p:txBody>
      </p:sp>
      <p:pic>
        <p:nvPicPr>
          <p:cNvPr id="34" name="Picture 33">
            <a:extLst>
              <a:ext uri="{FF2B5EF4-FFF2-40B4-BE49-F238E27FC236}">
                <a16:creationId xmlns:a16="http://schemas.microsoft.com/office/drawing/2014/main" id="{5C549750-7357-8182-EC97-10B671F77C7C}"/>
              </a:ext>
            </a:extLst>
          </p:cNvPr>
          <p:cNvPicPr>
            <a:picLocks noChangeAspect="1"/>
          </p:cNvPicPr>
          <p:nvPr/>
        </p:nvPicPr>
        <p:blipFill>
          <a:blip r:embed="rId3"/>
          <a:stretch>
            <a:fillRect/>
          </a:stretch>
        </p:blipFill>
        <p:spPr>
          <a:xfrm>
            <a:off x="6652626" y="980964"/>
            <a:ext cx="5194242" cy="5456393"/>
          </a:xfrm>
          <a:prstGeom prst="rect">
            <a:avLst/>
          </a:prstGeom>
        </p:spPr>
      </p:pic>
      <p:sp>
        <p:nvSpPr>
          <p:cNvPr id="5" name="Rectangle 4">
            <a:extLst>
              <a:ext uri="{FF2B5EF4-FFF2-40B4-BE49-F238E27FC236}">
                <a16:creationId xmlns:a16="http://schemas.microsoft.com/office/drawing/2014/main" id="{4D688FEE-B54D-679F-16C5-AA0EF0ADD1DD}"/>
              </a:ext>
            </a:extLst>
          </p:cNvPr>
          <p:cNvSpPr/>
          <p:nvPr/>
        </p:nvSpPr>
        <p:spPr>
          <a:xfrm>
            <a:off x="7406276" y="3709159"/>
            <a:ext cx="3118656" cy="2620187"/>
          </a:xfrm>
          <a:prstGeom prst="rect">
            <a:avLst/>
          </a:prstGeom>
          <a:noFill/>
          <a:ln w="28575">
            <a:solidFill>
              <a:srgbClr val="00CC9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5AFFD82-B333-8FD9-820D-EA1141606E25}"/>
                  </a:ext>
                </a:extLst>
              </p:cNvPr>
              <p:cNvSpPr txBox="1"/>
              <p:nvPr/>
            </p:nvSpPr>
            <p:spPr>
              <a:xfrm>
                <a:off x="5372626" y="6006180"/>
                <a:ext cx="22471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mn-lt"/>
                    <a:cs typeface="+mn-lt"/>
                  </a:rPr>
                  <a:t>Required parties during decryption: </a:t>
                </a:r>
                <a14:m>
                  <m:oMath xmlns:m="http://schemas.openxmlformats.org/officeDocument/2006/math">
                    <m:r>
                      <a:rPr lang="en-US" b="1" i="1" smtClean="0">
                        <a:latin typeface="Cambria Math" panose="02040503050406030204" pitchFamily="18" charset="0"/>
                        <a:ea typeface="+mn-lt"/>
                        <a:cs typeface="+mn-lt"/>
                      </a:rPr>
                      <m:t>𝑻</m:t>
                    </m:r>
                  </m:oMath>
                </a14:m>
                <a:endParaRPr lang="en-US" b="1" dirty="0">
                  <a:ea typeface="Calibri" panose="020F0502020204030204"/>
                  <a:cs typeface="Calibri" panose="020F0502020204030204"/>
                </a:endParaRPr>
              </a:p>
            </p:txBody>
          </p:sp>
        </mc:Choice>
        <mc:Fallback xmlns="">
          <p:sp>
            <p:nvSpPr>
              <p:cNvPr id="6" name="TextBox 5">
                <a:extLst>
                  <a:ext uri="{FF2B5EF4-FFF2-40B4-BE49-F238E27FC236}">
                    <a16:creationId xmlns:a16="http://schemas.microsoft.com/office/drawing/2014/main" id="{95AFFD82-B333-8FD9-820D-EA1141606E25}"/>
                  </a:ext>
                </a:extLst>
              </p:cNvPr>
              <p:cNvSpPr txBox="1">
                <a:spLocks noRot="1" noChangeAspect="1" noMove="1" noResize="1" noEditPoints="1" noAdjustHandles="1" noChangeArrowheads="1" noChangeShapeType="1" noTextEdit="1"/>
              </p:cNvSpPr>
              <p:nvPr/>
            </p:nvSpPr>
            <p:spPr>
              <a:xfrm>
                <a:off x="5372626" y="6006180"/>
                <a:ext cx="2247168" cy="646331"/>
              </a:xfrm>
              <a:prstGeom prst="rect">
                <a:avLst/>
              </a:prstGeom>
              <a:blipFill>
                <a:blip r:embed="rId4"/>
                <a:stretch>
                  <a:fillRect t="-4717" b="-14151"/>
                </a:stretch>
              </a:blipFill>
            </p:spPr>
            <p:txBody>
              <a:bodyPr/>
              <a:lstStyle/>
              <a:p>
                <a:r>
                  <a:rPr lang="en-CH">
                    <a:noFill/>
                  </a:rPr>
                  <a:t> </a:t>
                </a:r>
              </a:p>
            </p:txBody>
          </p:sp>
        </mc:Fallback>
      </mc:AlternateContent>
    </p:spTree>
    <p:extLst>
      <p:ext uri="{BB962C8B-B14F-4D97-AF65-F5344CB8AC3E}">
        <p14:creationId xmlns:p14="http://schemas.microsoft.com/office/powerpoint/2010/main" val="2172539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5A8151-1F73-0843-735F-AF9716732E02}"/>
              </a:ext>
            </a:extLst>
          </p:cNvPr>
          <p:cNvSpPr>
            <a:spLocks noGrp="1"/>
          </p:cNvSpPr>
          <p:nvPr>
            <p:ph type="body" sz="quarter" idx="15"/>
          </p:nvPr>
        </p:nvSpPr>
        <p:spPr>
          <a:xfrm>
            <a:off x="838200" y="2651359"/>
            <a:ext cx="10515599" cy="777641"/>
          </a:xfrm>
        </p:spPr>
        <p:txBody>
          <a:bodyPr/>
          <a:lstStyle/>
          <a:p>
            <a:pPr algn="ctr"/>
            <a:r>
              <a:rPr lang="en-US" sz="5400" dirty="0"/>
              <a:t>H-MHE: Hierarchical and Hybrid Access Structure</a:t>
            </a:r>
            <a:endParaRPr lang="en-CH" sz="7200" dirty="0"/>
          </a:p>
        </p:txBody>
      </p:sp>
    </p:spTree>
    <p:extLst>
      <p:ext uri="{BB962C8B-B14F-4D97-AF65-F5344CB8AC3E}">
        <p14:creationId xmlns:p14="http://schemas.microsoft.com/office/powerpoint/2010/main" val="3186185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82BC-9CC6-45A6-7523-A8A08874BA4A}"/>
              </a:ext>
            </a:extLst>
          </p:cNvPr>
          <p:cNvSpPr>
            <a:spLocks noGrp="1"/>
          </p:cNvSpPr>
          <p:nvPr>
            <p:ph type="title"/>
          </p:nvPr>
        </p:nvSpPr>
        <p:spPr/>
        <p:txBody>
          <a:bodyPr/>
          <a:lstStyle/>
          <a:p>
            <a:r>
              <a:rPr lang="en-US" dirty="0"/>
              <a:t>P</a:t>
            </a:r>
            <a:r>
              <a:rPr lang="en-US" altLang="zh-CN" dirty="0"/>
              <a:t>M</a:t>
            </a:r>
            <a:r>
              <a:rPr lang="en-US" dirty="0"/>
              <a:t>HE</a:t>
            </a:r>
            <a:endParaRPr lang="en-CH" dirty="0"/>
          </a:p>
        </p:txBody>
      </p:sp>
      <p:sp>
        <p:nvSpPr>
          <p:cNvPr id="4" name="Text Placeholder 3">
            <a:extLst>
              <a:ext uri="{FF2B5EF4-FFF2-40B4-BE49-F238E27FC236}">
                <a16:creationId xmlns:a16="http://schemas.microsoft.com/office/drawing/2014/main" id="{A582C774-5722-CCE5-F776-79FE7D514645}"/>
              </a:ext>
            </a:extLst>
          </p:cNvPr>
          <p:cNvSpPr>
            <a:spLocks noGrp="1"/>
          </p:cNvSpPr>
          <p:nvPr>
            <p:ph type="body" sz="quarter" idx="26"/>
          </p:nvPr>
        </p:nvSpPr>
        <p:spPr/>
        <p:txBody>
          <a:bodyPr/>
          <a:lstStyle/>
          <a:p>
            <a:r>
              <a:rPr lang="en-US" dirty="0"/>
              <a:t>H-MHE</a:t>
            </a:r>
            <a:endParaRPr lang="en-CH" dirty="0"/>
          </a:p>
          <a:p>
            <a:endParaRPr lang="en-CH" dirty="0"/>
          </a:p>
        </p:txBody>
      </p:sp>
      <p:pic>
        <p:nvPicPr>
          <p:cNvPr id="30" name="Picture 29">
            <a:extLst>
              <a:ext uri="{FF2B5EF4-FFF2-40B4-BE49-F238E27FC236}">
                <a16:creationId xmlns:a16="http://schemas.microsoft.com/office/drawing/2014/main" id="{9A5C2D11-7A95-F6D7-C44D-5560D1FFC664}"/>
              </a:ext>
            </a:extLst>
          </p:cNvPr>
          <p:cNvPicPr>
            <a:picLocks noChangeAspect="1"/>
          </p:cNvPicPr>
          <p:nvPr/>
        </p:nvPicPr>
        <p:blipFill>
          <a:blip r:embed="rId2"/>
          <a:stretch>
            <a:fillRect/>
          </a:stretch>
        </p:blipFill>
        <p:spPr>
          <a:xfrm>
            <a:off x="3262366" y="1591524"/>
            <a:ext cx="5504999" cy="4300613"/>
          </a:xfrm>
          <a:prstGeom prst="rect">
            <a:avLst/>
          </a:prstGeom>
        </p:spPr>
      </p:pic>
      <p:sp>
        <p:nvSpPr>
          <p:cNvPr id="31" name="TextBox 30">
            <a:extLst>
              <a:ext uri="{FF2B5EF4-FFF2-40B4-BE49-F238E27FC236}">
                <a16:creationId xmlns:a16="http://schemas.microsoft.com/office/drawing/2014/main" id="{1C302C90-4B33-8206-140C-7FB38715B416}"/>
              </a:ext>
            </a:extLst>
          </p:cNvPr>
          <p:cNvSpPr txBox="1"/>
          <p:nvPr/>
        </p:nvSpPr>
        <p:spPr>
          <a:xfrm>
            <a:off x="719543" y="2567616"/>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C00000"/>
                </a:solidFill>
                <a:ea typeface="+mn-lt"/>
                <a:cs typeface="+mn-lt"/>
              </a:rPr>
              <a:t>Plaintext</a:t>
            </a:r>
            <a:endParaRPr lang="en-US" b="1" dirty="0">
              <a:solidFill>
                <a:srgbClr val="C00000"/>
              </a:solidFill>
              <a:ea typeface="Calibri" panose="020F0502020204030204"/>
              <a:cs typeface="Calibri" panose="020F0502020204030204"/>
            </a:endParaRPr>
          </a:p>
        </p:txBody>
      </p:sp>
      <p:sp>
        <p:nvSpPr>
          <p:cNvPr id="32" name="Arrow: Up 31">
            <a:extLst>
              <a:ext uri="{FF2B5EF4-FFF2-40B4-BE49-F238E27FC236}">
                <a16:creationId xmlns:a16="http://schemas.microsoft.com/office/drawing/2014/main" id="{0BE73181-C14F-1FFA-D0CD-24A7C2C86ACD}"/>
              </a:ext>
            </a:extLst>
          </p:cNvPr>
          <p:cNvSpPr/>
          <p:nvPr/>
        </p:nvSpPr>
        <p:spPr>
          <a:xfrm rot="5400000">
            <a:off x="2464788" y="2402658"/>
            <a:ext cx="268941" cy="699247"/>
          </a:xfrm>
          <a:prstGeom prst="upArrow">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CCC7673-B578-368D-27FF-FD391DD937E9}"/>
              </a:ext>
            </a:extLst>
          </p:cNvPr>
          <p:cNvSpPr txBox="1"/>
          <p:nvPr/>
        </p:nvSpPr>
        <p:spPr>
          <a:xfrm>
            <a:off x="1856466" y="1980359"/>
            <a:ext cx="14059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mn-lt"/>
                <a:cs typeface="+mn-lt"/>
              </a:rPr>
              <a:t>Common public key</a:t>
            </a:r>
            <a:endParaRPr lang="en-US" b="1" dirty="0">
              <a:ea typeface="Calibri" panose="020F0502020204030204"/>
              <a:cs typeface="Calibri" panose="020F0502020204030204"/>
            </a:endParaRPr>
          </a:p>
        </p:txBody>
      </p:sp>
      <p:sp>
        <p:nvSpPr>
          <p:cNvPr id="34" name="Arrow: Up 33">
            <a:extLst>
              <a:ext uri="{FF2B5EF4-FFF2-40B4-BE49-F238E27FC236}">
                <a16:creationId xmlns:a16="http://schemas.microsoft.com/office/drawing/2014/main" id="{89DC95F0-B436-7CC5-E9B1-49B280F93178}"/>
              </a:ext>
            </a:extLst>
          </p:cNvPr>
          <p:cNvSpPr/>
          <p:nvPr/>
        </p:nvSpPr>
        <p:spPr>
          <a:xfrm rot="16200000">
            <a:off x="2465481" y="4757597"/>
            <a:ext cx="268941" cy="699247"/>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6785CA9-F517-A3F3-9973-4389A0EB42C3}"/>
              </a:ext>
            </a:extLst>
          </p:cNvPr>
          <p:cNvSpPr txBox="1"/>
          <p:nvPr/>
        </p:nvSpPr>
        <p:spPr>
          <a:xfrm>
            <a:off x="719543" y="4872359"/>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C00000"/>
                </a:solidFill>
                <a:ea typeface="+mn-lt"/>
                <a:cs typeface="+mn-lt"/>
              </a:rPr>
              <a:t>Plaintext</a:t>
            </a:r>
            <a:endParaRPr lang="en-US" b="1" dirty="0">
              <a:solidFill>
                <a:srgbClr val="C00000"/>
              </a:solidFill>
              <a:ea typeface="Calibri" panose="020F0502020204030204"/>
              <a:cs typeface="Calibri" panose="020F0502020204030204"/>
            </a:endParaRPr>
          </a:p>
        </p:txBody>
      </p:sp>
      <p:sp>
        <p:nvSpPr>
          <p:cNvPr id="36" name="Arrow: Up 35">
            <a:extLst>
              <a:ext uri="{FF2B5EF4-FFF2-40B4-BE49-F238E27FC236}">
                <a16:creationId xmlns:a16="http://schemas.microsoft.com/office/drawing/2014/main" id="{2E527BE5-BF34-6CAD-89E9-08C76E9D8A56}"/>
              </a:ext>
            </a:extLst>
          </p:cNvPr>
          <p:cNvSpPr/>
          <p:nvPr/>
        </p:nvSpPr>
        <p:spPr>
          <a:xfrm rot="5400000">
            <a:off x="9233275" y="2401376"/>
            <a:ext cx="268941" cy="699247"/>
          </a:xfrm>
          <a:prstGeom prst="upArrow">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C32419F-DAB2-7C53-3ABA-0DC6A12D1AE3}"/>
              </a:ext>
            </a:extLst>
          </p:cNvPr>
          <p:cNvSpPr txBox="1"/>
          <p:nvPr/>
        </p:nvSpPr>
        <p:spPr>
          <a:xfrm>
            <a:off x="9837858" y="2566335"/>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70C0"/>
                </a:solidFill>
                <a:ea typeface="+mn-lt"/>
                <a:cs typeface="+mn-lt"/>
              </a:rPr>
              <a:t>Ciphertext</a:t>
            </a:r>
            <a:endParaRPr lang="en-US" b="1" dirty="0">
              <a:solidFill>
                <a:srgbClr val="0070C0"/>
              </a:solidFill>
              <a:ea typeface="Calibri" panose="020F0502020204030204"/>
              <a:cs typeface="Calibri" panose="020F0502020204030204"/>
            </a:endParaRPr>
          </a:p>
        </p:txBody>
      </p:sp>
      <p:sp>
        <p:nvSpPr>
          <p:cNvPr id="38" name="TextBox 37">
            <a:extLst>
              <a:ext uri="{FF2B5EF4-FFF2-40B4-BE49-F238E27FC236}">
                <a16:creationId xmlns:a16="http://schemas.microsoft.com/office/drawing/2014/main" id="{46AA42EA-9CFB-FE01-C5A7-7C1A06F76727}"/>
              </a:ext>
            </a:extLst>
          </p:cNvPr>
          <p:cNvSpPr txBox="1"/>
          <p:nvPr/>
        </p:nvSpPr>
        <p:spPr>
          <a:xfrm>
            <a:off x="8897633" y="5245806"/>
            <a:ext cx="14059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mn-lt"/>
                <a:cs typeface="+mn-lt"/>
              </a:rPr>
              <a:t>Common private key</a:t>
            </a:r>
            <a:endParaRPr lang="en-US" b="1" dirty="0">
              <a:ea typeface="Calibri" panose="020F0502020204030204"/>
              <a:cs typeface="Calibri" panose="020F0502020204030204"/>
            </a:endParaRPr>
          </a:p>
        </p:txBody>
      </p:sp>
      <p:sp>
        <p:nvSpPr>
          <p:cNvPr id="39" name="Arrow: Up 38">
            <a:extLst>
              <a:ext uri="{FF2B5EF4-FFF2-40B4-BE49-F238E27FC236}">
                <a16:creationId xmlns:a16="http://schemas.microsoft.com/office/drawing/2014/main" id="{88FD9652-9B7D-A78C-2D2A-FF8696DAFE1E}"/>
              </a:ext>
            </a:extLst>
          </p:cNvPr>
          <p:cNvSpPr/>
          <p:nvPr/>
        </p:nvSpPr>
        <p:spPr>
          <a:xfrm rot="16200000">
            <a:off x="9253559" y="4756626"/>
            <a:ext cx="268941" cy="699247"/>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24AB4969-B945-31E5-8220-3472128E3C94}"/>
              </a:ext>
            </a:extLst>
          </p:cNvPr>
          <p:cNvSpPr txBox="1"/>
          <p:nvPr/>
        </p:nvSpPr>
        <p:spPr>
          <a:xfrm>
            <a:off x="9837858" y="4971469"/>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70C0"/>
                </a:solidFill>
                <a:ea typeface="+mn-lt"/>
                <a:cs typeface="+mn-lt"/>
              </a:rPr>
              <a:t>Ciphertext</a:t>
            </a:r>
            <a:endParaRPr lang="en-US" b="1" dirty="0">
              <a:solidFill>
                <a:srgbClr val="0070C0"/>
              </a:solidFill>
              <a:ea typeface="Calibri" panose="020F0502020204030204"/>
              <a:cs typeface="Calibri" panose="020F0502020204030204"/>
            </a:endParaRPr>
          </a:p>
        </p:txBody>
      </p:sp>
      <p:sp>
        <p:nvSpPr>
          <p:cNvPr id="3" name="TextBox 2">
            <a:extLst>
              <a:ext uri="{FF2B5EF4-FFF2-40B4-BE49-F238E27FC236}">
                <a16:creationId xmlns:a16="http://schemas.microsoft.com/office/drawing/2014/main" id="{69DBF815-6082-BF6C-E35D-ACE36CD65B18}"/>
              </a:ext>
            </a:extLst>
          </p:cNvPr>
          <p:cNvSpPr txBox="1"/>
          <p:nvPr/>
        </p:nvSpPr>
        <p:spPr>
          <a:xfrm>
            <a:off x="5311915" y="1345634"/>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C00000"/>
                </a:solidFill>
                <a:ea typeface="+mn-lt"/>
                <a:cs typeface="+mn-lt"/>
              </a:rPr>
              <a:t>Enc(.)</a:t>
            </a:r>
            <a:endParaRPr lang="en-US" b="1" dirty="0">
              <a:solidFill>
                <a:srgbClr val="C00000"/>
              </a:solidFill>
              <a:ea typeface="Calibri" panose="020F0502020204030204"/>
              <a:cs typeface="Calibri" panose="020F0502020204030204"/>
            </a:endParaRPr>
          </a:p>
        </p:txBody>
      </p:sp>
      <p:sp>
        <p:nvSpPr>
          <p:cNvPr id="5" name="TextBox 4">
            <a:extLst>
              <a:ext uri="{FF2B5EF4-FFF2-40B4-BE49-F238E27FC236}">
                <a16:creationId xmlns:a16="http://schemas.microsoft.com/office/drawing/2014/main" id="{99A73E22-EFE9-07AD-8E8C-4C8C553CDADA}"/>
              </a:ext>
            </a:extLst>
          </p:cNvPr>
          <p:cNvSpPr txBox="1"/>
          <p:nvPr/>
        </p:nvSpPr>
        <p:spPr>
          <a:xfrm>
            <a:off x="5386781" y="5768695"/>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B050"/>
                </a:solidFill>
                <a:ea typeface="+mn-lt"/>
                <a:cs typeface="+mn-lt"/>
              </a:rPr>
              <a:t>Dec(.)</a:t>
            </a:r>
            <a:endParaRPr lang="en-US" b="1" dirty="0">
              <a:solidFill>
                <a:srgbClr val="00B050"/>
              </a:solidFill>
              <a:ea typeface="Calibri" panose="020F0502020204030204"/>
              <a:cs typeface="Calibri" panose="020F0502020204030204"/>
            </a:endParaRPr>
          </a:p>
        </p:txBody>
      </p:sp>
    </p:spTree>
    <p:extLst>
      <p:ext uri="{BB962C8B-B14F-4D97-AF65-F5344CB8AC3E}">
        <p14:creationId xmlns:p14="http://schemas.microsoft.com/office/powerpoint/2010/main" val="1249428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82BC-9CC6-45A6-7523-A8A08874BA4A}"/>
              </a:ext>
            </a:extLst>
          </p:cNvPr>
          <p:cNvSpPr>
            <a:spLocks noGrp="1"/>
          </p:cNvSpPr>
          <p:nvPr>
            <p:ph type="title"/>
          </p:nvPr>
        </p:nvSpPr>
        <p:spPr/>
        <p:txBody>
          <a:bodyPr/>
          <a:lstStyle/>
          <a:p>
            <a:r>
              <a:rPr lang="en-US" dirty="0"/>
              <a:t>Plain HE: Look from a higher level</a:t>
            </a:r>
            <a:endParaRPr lang="en-CH" dirty="0"/>
          </a:p>
        </p:txBody>
      </p:sp>
      <p:sp>
        <p:nvSpPr>
          <p:cNvPr id="4" name="Text Placeholder 3">
            <a:extLst>
              <a:ext uri="{FF2B5EF4-FFF2-40B4-BE49-F238E27FC236}">
                <a16:creationId xmlns:a16="http://schemas.microsoft.com/office/drawing/2014/main" id="{A582C774-5722-CCE5-F776-79FE7D514645}"/>
              </a:ext>
            </a:extLst>
          </p:cNvPr>
          <p:cNvSpPr>
            <a:spLocks noGrp="1"/>
          </p:cNvSpPr>
          <p:nvPr>
            <p:ph type="body" sz="quarter" idx="26"/>
          </p:nvPr>
        </p:nvSpPr>
        <p:spPr/>
        <p:txBody>
          <a:bodyPr/>
          <a:lstStyle/>
          <a:p>
            <a:r>
              <a:rPr lang="en-US" dirty="0"/>
              <a:t>H-MHE</a:t>
            </a:r>
            <a:endParaRPr lang="en-CH" dirty="0"/>
          </a:p>
          <a:p>
            <a:endParaRPr lang="en-CH" dirty="0"/>
          </a:p>
        </p:txBody>
      </p:sp>
      <p:sp>
        <p:nvSpPr>
          <p:cNvPr id="64" name="TextBox 63">
            <a:extLst>
              <a:ext uri="{FF2B5EF4-FFF2-40B4-BE49-F238E27FC236}">
                <a16:creationId xmlns:a16="http://schemas.microsoft.com/office/drawing/2014/main" id="{DD953A33-5067-8E61-C36F-F5ACA0795D21}"/>
              </a:ext>
            </a:extLst>
          </p:cNvPr>
          <p:cNvSpPr txBox="1"/>
          <p:nvPr/>
        </p:nvSpPr>
        <p:spPr>
          <a:xfrm>
            <a:off x="3201976" y="3074656"/>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C00000"/>
                </a:solidFill>
                <a:ea typeface="+mn-lt"/>
                <a:cs typeface="+mn-lt"/>
              </a:rPr>
              <a:t>Plaintext</a:t>
            </a:r>
            <a:endParaRPr lang="en-US" b="1" dirty="0">
              <a:solidFill>
                <a:srgbClr val="C00000"/>
              </a:solidFill>
              <a:ea typeface="Calibri" panose="020F0502020204030204"/>
              <a:cs typeface="Calibri" panose="020F0502020204030204"/>
            </a:endParaRPr>
          </a:p>
        </p:txBody>
      </p:sp>
      <p:sp>
        <p:nvSpPr>
          <p:cNvPr id="66" name="Arrow: Up 65">
            <a:extLst>
              <a:ext uri="{FF2B5EF4-FFF2-40B4-BE49-F238E27FC236}">
                <a16:creationId xmlns:a16="http://schemas.microsoft.com/office/drawing/2014/main" id="{B8B45936-561F-6BD3-F1FA-80C2926A7894}"/>
              </a:ext>
            </a:extLst>
          </p:cNvPr>
          <p:cNvSpPr/>
          <p:nvPr/>
        </p:nvSpPr>
        <p:spPr>
          <a:xfrm rot="5400000">
            <a:off x="4947221" y="2909698"/>
            <a:ext cx="268941" cy="699247"/>
          </a:xfrm>
          <a:prstGeom prst="upArrow">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E57615B5-C596-81D2-02DB-6306861FBA67}"/>
              </a:ext>
            </a:extLst>
          </p:cNvPr>
          <p:cNvSpPr txBox="1"/>
          <p:nvPr/>
        </p:nvSpPr>
        <p:spPr>
          <a:xfrm>
            <a:off x="4338899" y="2487399"/>
            <a:ext cx="14059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mn-lt"/>
                <a:cs typeface="+mn-lt"/>
              </a:rPr>
              <a:t>Common public key</a:t>
            </a:r>
            <a:endParaRPr lang="en-US" b="1" dirty="0">
              <a:ea typeface="Calibri" panose="020F0502020204030204"/>
              <a:cs typeface="Calibri" panose="020F0502020204030204"/>
            </a:endParaRPr>
          </a:p>
        </p:txBody>
      </p:sp>
      <p:sp>
        <p:nvSpPr>
          <p:cNvPr id="68" name="Arrow: Up 67">
            <a:extLst>
              <a:ext uri="{FF2B5EF4-FFF2-40B4-BE49-F238E27FC236}">
                <a16:creationId xmlns:a16="http://schemas.microsoft.com/office/drawing/2014/main" id="{07ED0FD3-5CD2-F615-F267-FA6FADEBDCDA}"/>
              </a:ext>
            </a:extLst>
          </p:cNvPr>
          <p:cNvSpPr/>
          <p:nvPr/>
        </p:nvSpPr>
        <p:spPr>
          <a:xfrm rot="5400000">
            <a:off x="6890047" y="2918577"/>
            <a:ext cx="268941" cy="699247"/>
          </a:xfrm>
          <a:prstGeom prst="upArrow">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B16B703D-1A1C-D756-0883-0A87B058152B}"/>
              </a:ext>
            </a:extLst>
          </p:cNvPr>
          <p:cNvSpPr txBox="1"/>
          <p:nvPr/>
        </p:nvSpPr>
        <p:spPr>
          <a:xfrm>
            <a:off x="7494630" y="3083536"/>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70C0"/>
                </a:solidFill>
                <a:ea typeface="+mn-lt"/>
                <a:cs typeface="+mn-lt"/>
              </a:rPr>
              <a:t>Ciphertext</a:t>
            </a:r>
            <a:endParaRPr lang="en-US" b="1" dirty="0">
              <a:solidFill>
                <a:srgbClr val="0070C0"/>
              </a:solidFill>
              <a:ea typeface="Calibri" panose="020F0502020204030204"/>
              <a:cs typeface="Calibri" panose="020F0502020204030204"/>
            </a:endParaRPr>
          </a:p>
        </p:txBody>
      </p:sp>
      <p:sp>
        <p:nvSpPr>
          <p:cNvPr id="71" name="TextBox 70">
            <a:extLst>
              <a:ext uri="{FF2B5EF4-FFF2-40B4-BE49-F238E27FC236}">
                <a16:creationId xmlns:a16="http://schemas.microsoft.com/office/drawing/2014/main" id="{C7DF05FC-EEEC-E7D8-0145-9F86A16044A5}"/>
              </a:ext>
            </a:extLst>
          </p:cNvPr>
          <p:cNvSpPr txBox="1"/>
          <p:nvPr/>
        </p:nvSpPr>
        <p:spPr>
          <a:xfrm>
            <a:off x="6534121" y="4179116"/>
            <a:ext cx="14059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mn-lt"/>
                <a:cs typeface="+mn-lt"/>
              </a:rPr>
              <a:t>Common private key</a:t>
            </a:r>
            <a:endParaRPr lang="en-US" b="1" dirty="0">
              <a:ea typeface="Calibri" panose="020F0502020204030204"/>
              <a:cs typeface="Calibri" panose="020F0502020204030204"/>
            </a:endParaRPr>
          </a:p>
        </p:txBody>
      </p:sp>
      <p:sp>
        <p:nvSpPr>
          <p:cNvPr id="72" name="Arrow: Up 71">
            <a:extLst>
              <a:ext uri="{FF2B5EF4-FFF2-40B4-BE49-F238E27FC236}">
                <a16:creationId xmlns:a16="http://schemas.microsoft.com/office/drawing/2014/main" id="{CDA9E628-40E5-695D-1B5B-39AC8EC6EDDE}"/>
              </a:ext>
            </a:extLst>
          </p:cNvPr>
          <p:cNvSpPr/>
          <p:nvPr/>
        </p:nvSpPr>
        <p:spPr>
          <a:xfrm rot="16200000">
            <a:off x="6890047" y="3689936"/>
            <a:ext cx="268941" cy="699247"/>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73" name="Arrow: Up 72">
            <a:extLst>
              <a:ext uri="{FF2B5EF4-FFF2-40B4-BE49-F238E27FC236}">
                <a16:creationId xmlns:a16="http://schemas.microsoft.com/office/drawing/2014/main" id="{7D1F805F-C0AC-BC52-1836-7833AE64138E}"/>
              </a:ext>
            </a:extLst>
          </p:cNvPr>
          <p:cNvSpPr/>
          <p:nvPr/>
        </p:nvSpPr>
        <p:spPr>
          <a:xfrm rot="16200000">
            <a:off x="4947914" y="3689627"/>
            <a:ext cx="268941" cy="699247"/>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D23FA31E-C924-548B-0868-CA2A04291E5F}"/>
              </a:ext>
            </a:extLst>
          </p:cNvPr>
          <p:cNvSpPr txBox="1"/>
          <p:nvPr/>
        </p:nvSpPr>
        <p:spPr>
          <a:xfrm>
            <a:off x="7474346" y="3904779"/>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70C0"/>
                </a:solidFill>
                <a:ea typeface="+mn-lt"/>
                <a:cs typeface="+mn-lt"/>
              </a:rPr>
              <a:t>Ciphertext</a:t>
            </a:r>
            <a:endParaRPr lang="en-US" b="1" dirty="0">
              <a:solidFill>
                <a:srgbClr val="0070C0"/>
              </a:solidFill>
              <a:ea typeface="Calibri" panose="020F0502020204030204"/>
              <a:cs typeface="Calibri" panose="020F0502020204030204"/>
            </a:endParaRPr>
          </a:p>
        </p:txBody>
      </p:sp>
      <p:sp>
        <p:nvSpPr>
          <p:cNvPr id="75" name="TextBox 74">
            <a:extLst>
              <a:ext uri="{FF2B5EF4-FFF2-40B4-BE49-F238E27FC236}">
                <a16:creationId xmlns:a16="http://schemas.microsoft.com/office/drawing/2014/main" id="{B685696B-04C5-EE00-4682-43A4E2B1FD48}"/>
              </a:ext>
            </a:extLst>
          </p:cNvPr>
          <p:cNvSpPr txBox="1"/>
          <p:nvPr/>
        </p:nvSpPr>
        <p:spPr>
          <a:xfrm>
            <a:off x="3201976" y="3804389"/>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C00000"/>
                </a:solidFill>
                <a:ea typeface="+mn-lt"/>
                <a:cs typeface="+mn-lt"/>
              </a:rPr>
              <a:t>Plaintext</a:t>
            </a:r>
            <a:endParaRPr lang="en-US" b="1" dirty="0">
              <a:solidFill>
                <a:srgbClr val="C00000"/>
              </a:solidFill>
              <a:ea typeface="Calibri" panose="020F0502020204030204"/>
              <a:cs typeface="Calibri" panose="020F0502020204030204"/>
            </a:endParaRPr>
          </a:p>
        </p:txBody>
      </p:sp>
      <p:pic>
        <p:nvPicPr>
          <p:cNvPr id="3" name="Graphic 2" descr="Smart Phone outline">
            <a:extLst>
              <a:ext uri="{FF2B5EF4-FFF2-40B4-BE49-F238E27FC236}">
                <a16:creationId xmlns:a16="http://schemas.microsoft.com/office/drawing/2014/main" id="{A841D370-23E0-92C7-7DD3-BC8CFA99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3124851"/>
            <a:ext cx="914400" cy="914400"/>
          </a:xfrm>
          <a:prstGeom prst="rect">
            <a:avLst/>
          </a:prstGeom>
        </p:spPr>
      </p:pic>
      <p:sp>
        <p:nvSpPr>
          <p:cNvPr id="6" name="TextBox 5">
            <a:extLst>
              <a:ext uri="{FF2B5EF4-FFF2-40B4-BE49-F238E27FC236}">
                <a16:creationId xmlns:a16="http://schemas.microsoft.com/office/drawing/2014/main" id="{A45802AD-0B91-68EB-6400-58827EF3B305}"/>
              </a:ext>
            </a:extLst>
          </p:cNvPr>
          <p:cNvSpPr txBox="1"/>
          <p:nvPr/>
        </p:nvSpPr>
        <p:spPr>
          <a:xfrm>
            <a:off x="5393050" y="2730877"/>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C00000"/>
                </a:solidFill>
                <a:ea typeface="+mn-lt"/>
                <a:cs typeface="+mn-lt"/>
              </a:rPr>
              <a:t>Enc(.)</a:t>
            </a:r>
            <a:endParaRPr lang="en-US" b="1" dirty="0">
              <a:solidFill>
                <a:srgbClr val="C00000"/>
              </a:solidFill>
              <a:ea typeface="Calibri" panose="020F0502020204030204"/>
              <a:cs typeface="Calibri" panose="020F0502020204030204"/>
            </a:endParaRPr>
          </a:p>
        </p:txBody>
      </p:sp>
      <p:sp>
        <p:nvSpPr>
          <p:cNvPr id="7" name="TextBox 6">
            <a:extLst>
              <a:ext uri="{FF2B5EF4-FFF2-40B4-BE49-F238E27FC236}">
                <a16:creationId xmlns:a16="http://schemas.microsoft.com/office/drawing/2014/main" id="{C4F59F1F-BE4F-CFA5-8FFF-FA75BDA42C43}"/>
              </a:ext>
            </a:extLst>
          </p:cNvPr>
          <p:cNvSpPr txBox="1"/>
          <p:nvPr/>
        </p:nvSpPr>
        <p:spPr>
          <a:xfrm>
            <a:off x="5393050" y="4098831"/>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B050"/>
                </a:solidFill>
                <a:ea typeface="+mn-lt"/>
                <a:cs typeface="+mn-lt"/>
              </a:rPr>
              <a:t>Dec(.)</a:t>
            </a:r>
            <a:endParaRPr lang="en-US" b="1" dirty="0">
              <a:solidFill>
                <a:srgbClr val="00B050"/>
              </a:solidFill>
              <a:ea typeface="Calibri" panose="020F0502020204030204"/>
              <a:cs typeface="Calibri" panose="020F0502020204030204"/>
            </a:endParaRPr>
          </a:p>
        </p:txBody>
      </p:sp>
      <p:sp>
        <p:nvSpPr>
          <p:cNvPr id="8" name="TextBox 7">
            <a:extLst>
              <a:ext uri="{FF2B5EF4-FFF2-40B4-BE49-F238E27FC236}">
                <a16:creationId xmlns:a16="http://schemas.microsoft.com/office/drawing/2014/main" id="{DE484466-9228-923B-7103-43E8C0EED7C7}"/>
              </a:ext>
            </a:extLst>
          </p:cNvPr>
          <p:cNvSpPr txBox="1"/>
          <p:nvPr/>
        </p:nvSpPr>
        <p:spPr>
          <a:xfrm>
            <a:off x="3762810" y="5232560"/>
            <a:ext cx="46663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0000"/>
                </a:solidFill>
                <a:ea typeface="+mn-lt"/>
                <a:cs typeface="+mn-lt"/>
              </a:rPr>
              <a:t>Same</a:t>
            </a:r>
            <a:r>
              <a:rPr lang="en-US" b="1" dirty="0">
                <a:ea typeface="+mn-lt"/>
                <a:cs typeface="+mn-lt"/>
              </a:rPr>
              <a:t> function as a single device (Enc and Dec)!</a:t>
            </a:r>
            <a:endParaRPr lang="en-US" b="1" dirty="0"/>
          </a:p>
        </p:txBody>
      </p:sp>
    </p:spTree>
    <p:extLst>
      <p:ext uri="{BB962C8B-B14F-4D97-AF65-F5344CB8AC3E}">
        <p14:creationId xmlns:p14="http://schemas.microsoft.com/office/powerpoint/2010/main" val="1147809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82BC-9CC6-45A6-7523-A8A08874BA4A}"/>
              </a:ext>
            </a:extLst>
          </p:cNvPr>
          <p:cNvSpPr>
            <a:spLocks noGrp="1"/>
          </p:cNvSpPr>
          <p:nvPr>
            <p:ph type="title"/>
          </p:nvPr>
        </p:nvSpPr>
        <p:spPr/>
        <p:txBody>
          <a:bodyPr/>
          <a:lstStyle/>
          <a:p>
            <a:r>
              <a:rPr lang="en-US" dirty="0"/>
              <a:t>TMHE</a:t>
            </a:r>
            <a:endParaRPr lang="en-CH" dirty="0"/>
          </a:p>
        </p:txBody>
      </p:sp>
      <p:sp>
        <p:nvSpPr>
          <p:cNvPr id="4" name="Text Placeholder 3">
            <a:extLst>
              <a:ext uri="{FF2B5EF4-FFF2-40B4-BE49-F238E27FC236}">
                <a16:creationId xmlns:a16="http://schemas.microsoft.com/office/drawing/2014/main" id="{A582C774-5722-CCE5-F776-79FE7D514645}"/>
              </a:ext>
            </a:extLst>
          </p:cNvPr>
          <p:cNvSpPr>
            <a:spLocks noGrp="1"/>
          </p:cNvSpPr>
          <p:nvPr>
            <p:ph type="body" sz="quarter" idx="26"/>
          </p:nvPr>
        </p:nvSpPr>
        <p:spPr/>
        <p:txBody>
          <a:bodyPr/>
          <a:lstStyle/>
          <a:p>
            <a:r>
              <a:rPr lang="en-US" dirty="0"/>
              <a:t>H-MHE</a:t>
            </a:r>
            <a:endParaRPr lang="en-CH" dirty="0"/>
          </a:p>
          <a:p>
            <a:endParaRPr lang="en-CH" dirty="0"/>
          </a:p>
        </p:txBody>
      </p:sp>
      <p:sp>
        <p:nvSpPr>
          <p:cNvPr id="64" name="TextBox 63">
            <a:extLst>
              <a:ext uri="{FF2B5EF4-FFF2-40B4-BE49-F238E27FC236}">
                <a16:creationId xmlns:a16="http://schemas.microsoft.com/office/drawing/2014/main" id="{DD953A33-5067-8E61-C36F-F5ACA0795D21}"/>
              </a:ext>
            </a:extLst>
          </p:cNvPr>
          <p:cNvSpPr txBox="1"/>
          <p:nvPr/>
        </p:nvSpPr>
        <p:spPr>
          <a:xfrm>
            <a:off x="508475" y="2251028"/>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C00000"/>
                </a:solidFill>
                <a:ea typeface="+mn-lt"/>
                <a:cs typeface="+mn-lt"/>
              </a:rPr>
              <a:t>Plaintext</a:t>
            </a:r>
            <a:endParaRPr lang="en-US" b="1" dirty="0">
              <a:solidFill>
                <a:srgbClr val="C00000"/>
              </a:solidFill>
              <a:ea typeface="Calibri" panose="020F0502020204030204"/>
              <a:cs typeface="Calibri" panose="020F0502020204030204"/>
            </a:endParaRPr>
          </a:p>
        </p:txBody>
      </p:sp>
      <p:pic>
        <p:nvPicPr>
          <p:cNvPr id="65" name="Picture 64">
            <a:extLst>
              <a:ext uri="{FF2B5EF4-FFF2-40B4-BE49-F238E27FC236}">
                <a16:creationId xmlns:a16="http://schemas.microsoft.com/office/drawing/2014/main" id="{2CAA88FA-BAC8-217A-F447-0F2F93B12222}"/>
              </a:ext>
            </a:extLst>
          </p:cNvPr>
          <p:cNvPicPr>
            <a:picLocks noChangeAspect="1"/>
          </p:cNvPicPr>
          <p:nvPr/>
        </p:nvPicPr>
        <p:blipFill>
          <a:blip r:embed="rId2"/>
          <a:stretch>
            <a:fillRect/>
          </a:stretch>
        </p:blipFill>
        <p:spPr>
          <a:xfrm>
            <a:off x="3171787" y="1573542"/>
            <a:ext cx="5835887" cy="4655150"/>
          </a:xfrm>
          <a:prstGeom prst="rect">
            <a:avLst/>
          </a:prstGeom>
        </p:spPr>
      </p:pic>
      <p:sp>
        <p:nvSpPr>
          <p:cNvPr id="66" name="Arrow: Up 65">
            <a:extLst>
              <a:ext uri="{FF2B5EF4-FFF2-40B4-BE49-F238E27FC236}">
                <a16:creationId xmlns:a16="http://schemas.microsoft.com/office/drawing/2014/main" id="{B8B45936-561F-6BD3-F1FA-80C2926A7894}"/>
              </a:ext>
            </a:extLst>
          </p:cNvPr>
          <p:cNvSpPr/>
          <p:nvPr/>
        </p:nvSpPr>
        <p:spPr>
          <a:xfrm rot="5400000">
            <a:off x="2253720" y="2086070"/>
            <a:ext cx="268941" cy="699247"/>
          </a:xfrm>
          <a:prstGeom prst="upArrow">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E57615B5-C596-81D2-02DB-6306861FBA67}"/>
              </a:ext>
            </a:extLst>
          </p:cNvPr>
          <p:cNvSpPr txBox="1"/>
          <p:nvPr/>
        </p:nvSpPr>
        <p:spPr>
          <a:xfrm>
            <a:off x="1645398" y="1663771"/>
            <a:ext cx="14059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mn-lt"/>
                <a:cs typeface="+mn-lt"/>
              </a:rPr>
              <a:t>Collective public key</a:t>
            </a:r>
            <a:endParaRPr lang="en-US" b="1" dirty="0">
              <a:ea typeface="Calibri" panose="020F0502020204030204"/>
              <a:cs typeface="Calibri" panose="020F0502020204030204"/>
            </a:endParaRPr>
          </a:p>
        </p:txBody>
      </p:sp>
      <p:sp>
        <p:nvSpPr>
          <p:cNvPr id="68" name="Arrow: Up 67">
            <a:extLst>
              <a:ext uri="{FF2B5EF4-FFF2-40B4-BE49-F238E27FC236}">
                <a16:creationId xmlns:a16="http://schemas.microsoft.com/office/drawing/2014/main" id="{07ED0FD3-5CD2-F615-F267-FA6FADEBDCDA}"/>
              </a:ext>
            </a:extLst>
          </p:cNvPr>
          <p:cNvSpPr/>
          <p:nvPr/>
        </p:nvSpPr>
        <p:spPr>
          <a:xfrm rot="5400000">
            <a:off x="9343316" y="2086069"/>
            <a:ext cx="268941" cy="699247"/>
          </a:xfrm>
          <a:prstGeom prst="upArrow">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B16B703D-1A1C-D756-0883-0A87B058152B}"/>
              </a:ext>
            </a:extLst>
          </p:cNvPr>
          <p:cNvSpPr txBox="1"/>
          <p:nvPr/>
        </p:nvSpPr>
        <p:spPr>
          <a:xfrm>
            <a:off x="9947899" y="2251028"/>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70C0"/>
                </a:solidFill>
                <a:ea typeface="+mn-lt"/>
                <a:cs typeface="+mn-lt"/>
              </a:rPr>
              <a:t>Ciphertext</a:t>
            </a:r>
            <a:endParaRPr lang="en-US" b="1" dirty="0">
              <a:solidFill>
                <a:srgbClr val="0070C0"/>
              </a:solidFill>
              <a:ea typeface="Calibri" panose="020F0502020204030204"/>
              <a:cs typeface="Calibri" panose="020F0502020204030204"/>
            </a:endParaRPr>
          </a:p>
        </p:txBody>
      </p:sp>
      <p:sp>
        <p:nvSpPr>
          <p:cNvPr id="71" name="TextBox 70">
            <a:extLst>
              <a:ext uri="{FF2B5EF4-FFF2-40B4-BE49-F238E27FC236}">
                <a16:creationId xmlns:a16="http://schemas.microsoft.com/office/drawing/2014/main" id="{C7DF05FC-EEEC-E7D8-0145-9F86A16044A5}"/>
              </a:ext>
            </a:extLst>
          </p:cNvPr>
          <p:cNvSpPr txBox="1"/>
          <p:nvPr/>
        </p:nvSpPr>
        <p:spPr>
          <a:xfrm>
            <a:off x="9007674" y="4930499"/>
            <a:ext cx="14059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mn-lt"/>
                <a:cs typeface="+mn-lt"/>
              </a:rPr>
              <a:t>Collective private key</a:t>
            </a:r>
            <a:endParaRPr lang="en-US" b="1" dirty="0">
              <a:ea typeface="Calibri" panose="020F0502020204030204"/>
              <a:cs typeface="Calibri" panose="020F0502020204030204"/>
            </a:endParaRPr>
          </a:p>
        </p:txBody>
      </p:sp>
      <p:sp>
        <p:nvSpPr>
          <p:cNvPr id="72" name="Arrow: Up 71">
            <a:extLst>
              <a:ext uri="{FF2B5EF4-FFF2-40B4-BE49-F238E27FC236}">
                <a16:creationId xmlns:a16="http://schemas.microsoft.com/office/drawing/2014/main" id="{CDA9E628-40E5-695D-1B5B-39AC8EC6EDDE}"/>
              </a:ext>
            </a:extLst>
          </p:cNvPr>
          <p:cNvSpPr/>
          <p:nvPr/>
        </p:nvSpPr>
        <p:spPr>
          <a:xfrm rot="16200000">
            <a:off x="9363600" y="4441319"/>
            <a:ext cx="268941" cy="699247"/>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73" name="Arrow: Up 72">
            <a:extLst>
              <a:ext uri="{FF2B5EF4-FFF2-40B4-BE49-F238E27FC236}">
                <a16:creationId xmlns:a16="http://schemas.microsoft.com/office/drawing/2014/main" id="{7D1F805F-C0AC-BC52-1836-7833AE64138E}"/>
              </a:ext>
            </a:extLst>
          </p:cNvPr>
          <p:cNvSpPr/>
          <p:nvPr/>
        </p:nvSpPr>
        <p:spPr>
          <a:xfrm rot="16200000">
            <a:off x="2254413" y="4441009"/>
            <a:ext cx="268941" cy="699247"/>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D23FA31E-C924-548B-0868-CA2A04291E5F}"/>
              </a:ext>
            </a:extLst>
          </p:cNvPr>
          <p:cNvSpPr txBox="1"/>
          <p:nvPr/>
        </p:nvSpPr>
        <p:spPr>
          <a:xfrm>
            <a:off x="9947899" y="4656162"/>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70C0"/>
                </a:solidFill>
                <a:ea typeface="+mn-lt"/>
                <a:cs typeface="+mn-lt"/>
              </a:rPr>
              <a:t>Ciphertext</a:t>
            </a:r>
            <a:endParaRPr lang="en-US" b="1" dirty="0">
              <a:solidFill>
                <a:srgbClr val="0070C0"/>
              </a:solidFill>
              <a:ea typeface="Calibri" panose="020F0502020204030204"/>
              <a:cs typeface="Calibri" panose="020F0502020204030204"/>
            </a:endParaRPr>
          </a:p>
        </p:txBody>
      </p:sp>
      <p:sp>
        <p:nvSpPr>
          <p:cNvPr id="75" name="TextBox 74">
            <a:extLst>
              <a:ext uri="{FF2B5EF4-FFF2-40B4-BE49-F238E27FC236}">
                <a16:creationId xmlns:a16="http://schemas.microsoft.com/office/drawing/2014/main" id="{B685696B-04C5-EE00-4682-43A4E2B1FD48}"/>
              </a:ext>
            </a:extLst>
          </p:cNvPr>
          <p:cNvSpPr txBox="1"/>
          <p:nvPr/>
        </p:nvSpPr>
        <p:spPr>
          <a:xfrm>
            <a:off x="508475" y="4555771"/>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C00000"/>
                </a:solidFill>
                <a:ea typeface="+mn-lt"/>
                <a:cs typeface="+mn-lt"/>
              </a:rPr>
              <a:t>Plaintext</a:t>
            </a:r>
            <a:endParaRPr lang="en-US" b="1" dirty="0">
              <a:solidFill>
                <a:srgbClr val="C00000"/>
              </a:solidFill>
              <a:ea typeface="Calibri" panose="020F0502020204030204"/>
              <a:cs typeface="Calibri" panose="020F0502020204030204"/>
            </a:endParaRPr>
          </a:p>
        </p:txBody>
      </p:sp>
      <p:sp>
        <p:nvSpPr>
          <p:cNvPr id="3" name="TextBox 2">
            <a:extLst>
              <a:ext uri="{FF2B5EF4-FFF2-40B4-BE49-F238E27FC236}">
                <a16:creationId xmlns:a16="http://schemas.microsoft.com/office/drawing/2014/main" id="{1EBD1787-B6A3-A99A-02BF-C6B17F3D3CCA}"/>
              </a:ext>
            </a:extLst>
          </p:cNvPr>
          <p:cNvSpPr txBox="1"/>
          <p:nvPr/>
        </p:nvSpPr>
        <p:spPr>
          <a:xfrm>
            <a:off x="5386780" y="1356668"/>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C00000"/>
                </a:solidFill>
                <a:ea typeface="+mn-lt"/>
                <a:cs typeface="+mn-lt"/>
              </a:rPr>
              <a:t>Enc(.)</a:t>
            </a:r>
            <a:endParaRPr lang="en-US" b="1" dirty="0">
              <a:solidFill>
                <a:srgbClr val="C00000"/>
              </a:solidFill>
              <a:ea typeface="Calibri" panose="020F0502020204030204"/>
              <a:cs typeface="Calibri" panose="020F0502020204030204"/>
            </a:endParaRPr>
          </a:p>
        </p:txBody>
      </p:sp>
      <p:sp>
        <p:nvSpPr>
          <p:cNvPr id="5" name="TextBox 4">
            <a:extLst>
              <a:ext uri="{FF2B5EF4-FFF2-40B4-BE49-F238E27FC236}">
                <a16:creationId xmlns:a16="http://schemas.microsoft.com/office/drawing/2014/main" id="{DE7C80DD-A822-09C8-D96D-BF378646F50C}"/>
              </a:ext>
            </a:extLst>
          </p:cNvPr>
          <p:cNvSpPr txBox="1"/>
          <p:nvPr/>
        </p:nvSpPr>
        <p:spPr>
          <a:xfrm>
            <a:off x="5386780" y="6142236"/>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B050"/>
                </a:solidFill>
                <a:ea typeface="+mn-lt"/>
                <a:cs typeface="+mn-lt"/>
              </a:rPr>
              <a:t>Dec(.)</a:t>
            </a:r>
            <a:endParaRPr lang="en-US" b="1" dirty="0">
              <a:solidFill>
                <a:srgbClr val="00B050"/>
              </a:solidFill>
              <a:ea typeface="Calibri" panose="020F0502020204030204"/>
              <a:cs typeface="Calibri" panose="020F0502020204030204"/>
            </a:endParaRPr>
          </a:p>
        </p:txBody>
      </p:sp>
      <p:sp>
        <p:nvSpPr>
          <p:cNvPr id="6" name="Rectangle 5">
            <a:extLst>
              <a:ext uri="{FF2B5EF4-FFF2-40B4-BE49-F238E27FC236}">
                <a16:creationId xmlns:a16="http://schemas.microsoft.com/office/drawing/2014/main" id="{842F1CCF-8B7C-A25A-1BF6-51F2EAA40EA3}"/>
              </a:ext>
            </a:extLst>
          </p:cNvPr>
          <p:cNvSpPr/>
          <p:nvPr/>
        </p:nvSpPr>
        <p:spPr>
          <a:xfrm>
            <a:off x="4077478" y="3951839"/>
            <a:ext cx="2715202" cy="2147309"/>
          </a:xfrm>
          <a:prstGeom prst="rect">
            <a:avLst/>
          </a:prstGeom>
          <a:noFill/>
          <a:ln w="28575">
            <a:solidFill>
              <a:srgbClr val="00CC9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3373544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82BC-9CC6-45A6-7523-A8A08874BA4A}"/>
              </a:ext>
            </a:extLst>
          </p:cNvPr>
          <p:cNvSpPr>
            <a:spLocks noGrp="1"/>
          </p:cNvSpPr>
          <p:nvPr>
            <p:ph type="title"/>
          </p:nvPr>
        </p:nvSpPr>
        <p:spPr/>
        <p:txBody>
          <a:bodyPr/>
          <a:lstStyle/>
          <a:p>
            <a:r>
              <a:rPr lang="en-US" dirty="0"/>
              <a:t>TMHE: Look from a higher level</a:t>
            </a:r>
            <a:endParaRPr lang="en-CH" dirty="0"/>
          </a:p>
        </p:txBody>
      </p:sp>
      <p:sp>
        <p:nvSpPr>
          <p:cNvPr id="4" name="Text Placeholder 3">
            <a:extLst>
              <a:ext uri="{FF2B5EF4-FFF2-40B4-BE49-F238E27FC236}">
                <a16:creationId xmlns:a16="http://schemas.microsoft.com/office/drawing/2014/main" id="{A582C774-5722-CCE5-F776-79FE7D514645}"/>
              </a:ext>
            </a:extLst>
          </p:cNvPr>
          <p:cNvSpPr>
            <a:spLocks noGrp="1"/>
          </p:cNvSpPr>
          <p:nvPr>
            <p:ph type="body" sz="quarter" idx="26"/>
          </p:nvPr>
        </p:nvSpPr>
        <p:spPr/>
        <p:txBody>
          <a:bodyPr/>
          <a:lstStyle/>
          <a:p>
            <a:r>
              <a:rPr lang="en-US" dirty="0"/>
              <a:t>H-MHE</a:t>
            </a:r>
            <a:endParaRPr lang="en-CH" dirty="0"/>
          </a:p>
          <a:p>
            <a:endParaRPr lang="en-CH" dirty="0"/>
          </a:p>
        </p:txBody>
      </p:sp>
      <p:sp>
        <p:nvSpPr>
          <p:cNvPr id="64" name="TextBox 63">
            <a:extLst>
              <a:ext uri="{FF2B5EF4-FFF2-40B4-BE49-F238E27FC236}">
                <a16:creationId xmlns:a16="http://schemas.microsoft.com/office/drawing/2014/main" id="{DD953A33-5067-8E61-C36F-F5ACA0795D21}"/>
              </a:ext>
            </a:extLst>
          </p:cNvPr>
          <p:cNvSpPr txBox="1"/>
          <p:nvPr/>
        </p:nvSpPr>
        <p:spPr>
          <a:xfrm>
            <a:off x="3195707" y="3102648"/>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C00000"/>
                </a:solidFill>
                <a:ea typeface="+mn-lt"/>
                <a:cs typeface="+mn-lt"/>
              </a:rPr>
              <a:t>Plaintext</a:t>
            </a:r>
            <a:endParaRPr lang="en-US" b="1" dirty="0">
              <a:solidFill>
                <a:srgbClr val="C00000"/>
              </a:solidFill>
              <a:ea typeface="Calibri" panose="020F0502020204030204"/>
              <a:cs typeface="Calibri" panose="020F0502020204030204"/>
            </a:endParaRPr>
          </a:p>
        </p:txBody>
      </p:sp>
      <p:sp>
        <p:nvSpPr>
          <p:cNvPr id="66" name="Arrow: Up 65">
            <a:extLst>
              <a:ext uri="{FF2B5EF4-FFF2-40B4-BE49-F238E27FC236}">
                <a16:creationId xmlns:a16="http://schemas.microsoft.com/office/drawing/2014/main" id="{B8B45936-561F-6BD3-F1FA-80C2926A7894}"/>
              </a:ext>
            </a:extLst>
          </p:cNvPr>
          <p:cNvSpPr/>
          <p:nvPr/>
        </p:nvSpPr>
        <p:spPr>
          <a:xfrm rot="5400000">
            <a:off x="4940952" y="2937690"/>
            <a:ext cx="268941" cy="699247"/>
          </a:xfrm>
          <a:prstGeom prst="upArrow">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E57615B5-C596-81D2-02DB-6306861FBA67}"/>
              </a:ext>
            </a:extLst>
          </p:cNvPr>
          <p:cNvSpPr txBox="1"/>
          <p:nvPr/>
        </p:nvSpPr>
        <p:spPr>
          <a:xfrm>
            <a:off x="4332630" y="2515391"/>
            <a:ext cx="14059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mn-lt"/>
                <a:cs typeface="+mn-lt"/>
              </a:rPr>
              <a:t>Collective public key</a:t>
            </a:r>
            <a:endParaRPr lang="en-US" b="1" dirty="0">
              <a:ea typeface="Calibri" panose="020F0502020204030204"/>
              <a:cs typeface="Calibri" panose="020F0502020204030204"/>
            </a:endParaRPr>
          </a:p>
        </p:txBody>
      </p:sp>
      <p:sp>
        <p:nvSpPr>
          <p:cNvPr id="68" name="Arrow: Up 67">
            <a:extLst>
              <a:ext uri="{FF2B5EF4-FFF2-40B4-BE49-F238E27FC236}">
                <a16:creationId xmlns:a16="http://schemas.microsoft.com/office/drawing/2014/main" id="{07ED0FD3-5CD2-F615-F267-FA6FADEBDCDA}"/>
              </a:ext>
            </a:extLst>
          </p:cNvPr>
          <p:cNvSpPr/>
          <p:nvPr/>
        </p:nvSpPr>
        <p:spPr>
          <a:xfrm rot="5400000">
            <a:off x="6883778" y="2946569"/>
            <a:ext cx="268941" cy="699247"/>
          </a:xfrm>
          <a:prstGeom prst="upArrow">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B16B703D-1A1C-D756-0883-0A87B058152B}"/>
              </a:ext>
            </a:extLst>
          </p:cNvPr>
          <p:cNvSpPr txBox="1"/>
          <p:nvPr/>
        </p:nvSpPr>
        <p:spPr>
          <a:xfrm>
            <a:off x="7488361" y="3111528"/>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70C0"/>
                </a:solidFill>
                <a:ea typeface="+mn-lt"/>
                <a:cs typeface="+mn-lt"/>
              </a:rPr>
              <a:t>Ciphertext</a:t>
            </a:r>
            <a:endParaRPr lang="en-US" b="1" dirty="0">
              <a:solidFill>
                <a:srgbClr val="0070C0"/>
              </a:solidFill>
              <a:ea typeface="Calibri" panose="020F0502020204030204"/>
              <a:cs typeface="Calibri" panose="020F0502020204030204"/>
            </a:endParaRPr>
          </a:p>
        </p:txBody>
      </p:sp>
      <p:sp>
        <p:nvSpPr>
          <p:cNvPr id="71" name="TextBox 70">
            <a:extLst>
              <a:ext uri="{FF2B5EF4-FFF2-40B4-BE49-F238E27FC236}">
                <a16:creationId xmlns:a16="http://schemas.microsoft.com/office/drawing/2014/main" id="{C7DF05FC-EEEC-E7D8-0145-9F86A16044A5}"/>
              </a:ext>
            </a:extLst>
          </p:cNvPr>
          <p:cNvSpPr txBox="1"/>
          <p:nvPr/>
        </p:nvSpPr>
        <p:spPr>
          <a:xfrm>
            <a:off x="6527852" y="4207108"/>
            <a:ext cx="14059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mn-lt"/>
                <a:cs typeface="+mn-lt"/>
              </a:rPr>
              <a:t>Collective private key</a:t>
            </a:r>
            <a:endParaRPr lang="en-US" b="1" dirty="0">
              <a:ea typeface="Calibri" panose="020F0502020204030204"/>
              <a:cs typeface="Calibri" panose="020F0502020204030204"/>
            </a:endParaRPr>
          </a:p>
        </p:txBody>
      </p:sp>
      <p:sp>
        <p:nvSpPr>
          <p:cNvPr id="72" name="Arrow: Up 71">
            <a:extLst>
              <a:ext uri="{FF2B5EF4-FFF2-40B4-BE49-F238E27FC236}">
                <a16:creationId xmlns:a16="http://schemas.microsoft.com/office/drawing/2014/main" id="{CDA9E628-40E5-695D-1B5B-39AC8EC6EDDE}"/>
              </a:ext>
            </a:extLst>
          </p:cNvPr>
          <p:cNvSpPr/>
          <p:nvPr/>
        </p:nvSpPr>
        <p:spPr>
          <a:xfrm rot="16200000">
            <a:off x="6883778" y="3717928"/>
            <a:ext cx="268941" cy="699247"/>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73" name="Arrow: Up 72">
            <a:extLst>
              <a:ext uri="{FF2B5EF4-FFF2-40B4-BE49-F238E27FC236}">
                <a16:creationId xmlns:a16="http://schemas.microsoft.com/office/drawing/2014/main" id="{7D1F805F-C0AC-BC52-1836-7833AE64138E}"/>
              </a:ext>
            </a:extLst>
          </p:cNvPr>
          <p:cNvSpPr/>
          <p:nvPr/>
        </p:nvSpPr>
        <p:spPr>
          <a:xfrm rot="16200000">
            <a:off x="4941645" y="3717619"/>
            <a:ext cx="268941" cy="699247"/>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D23FA31E-C924-548B-0868-CA2A04291E5F}"/>
              </a:ext>
            </a:extLst>
          </p:cNvPr>
          <p:cNvSpPr txBox="1"/>
          <p:nvPr/>
        </p:nvSpPr>
        <p:spPr>
          <a:xfrm>
            <a:off x="7468077" y="3932771"/>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70C0"/>
                </a:solidFill>
                <a:ea typeface="+mn-lt"/>
                <a:cs typeface="+mn-lt"/>
              </a:rPr>
              <a:t>Ciphertext</a:t>
            </a:r>
            <a:endParaRPr lang="en-US" b="1" dirty="0">
              <a:solidFill>
                <a:srgbClr val="0070C0"/>
              </a:solidFill>
              <a:ea typeface="Calibri" panose="020F0502020204030204"/>
              <a:cs typeface="Calibri" panose="020F0502020204030204"/>
            </a:endParaRPr>
          </a:p>
        </p:txBody>
      </p:sp>
      <p:sp>
        <p:nvSpPr>
          <p:cNvPr id="75" name="TextBox 74">
            <a:extLst>
              <a:ext uri="{FF2B5EF4-FFF2-40B4-BE49-F238E27FC236}">
                <a16:creationId xmlns:a16="http://schemas.microsoft.com/office/drawing/2014/main" id="{B685696B-04C5-EE00-4682-43A4E2B1FD48}"/>
              </a:ext>
            </a:extLst>
          </p:cNvPr>
          <p:cNvSpPr txBox="1"/>
          <p:nvPr/>
        </p:nvSpPr>
        <p:spPr>
          <a:xfrm>
            <a:off x="3195707" y="3832381"/>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C00000"/>
                </a:solidFill>
                <a:ea typeface="+mn-lt"/>
                <a:cs typeface="+mn-lt"/>
              </a:rPr>
              <a:t>Plaintext</a:t>
            </a:r>
            <a:endParaRPr lang="en-US" b="1" dirty="0">
              <a:solidFill>
                <a:srgbClr val="C00000"/>
              </a:solidFill>
              <a:ea typeface="Calibri" panose="020F0502020204030204"/>
              <a:cs typeface="Calibri" panose="020F0502020204030204"/>
            </a:endParaRPr>
          </a:p>
        </p:txBody>
      </p:sp>
      <p:pic>
        <p:nvPicPr>
          <p:cNvPr id="3" name="Graphic 2" descr="Smart Phone outline">
            <a:extLst>
              <a:ext uri="{FF2B5EF4-FFF2-40B4-BE49-F238E27FC236}">
                <a16:creationId xmlns:a16="http://schemas.microsoft.com/office/drawing/2014/main" id="{A841D370-23E0-92C7-7DD3-BC8CFA99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2531" y="3152843"/>
            <a:ext cx="914400" cy="914400"/>
          </a:xfrm>
          <a:prstGeom prst="rect">
            <a:avLst/>
          </a:prstGeom>
        </p:spPr>
      </p:pic>
      <p:sp>
        <p:nvSpPr>
          <p:cNvPr id="5" name="TextBox 4">
            <a:extLst>
              <a:ext uri="{FF2B5EF4-FFF2-40B4-BE49-F238E27FC236}">
                <a16:creationId xmlns:a16="http://schemas.microsoft.com/office/drawing/2014/main" id="{DAB1E9A5-17D1-F143-408A-C1408D33772D}"/>
              </a:ext>
            </a:extLst>
          </p:cNvPr>
          <p:cNvSpPr txBox="1"/>
          <p:nvPr/>
        </p:nvSpPr>
        <p:spPr>
          <a:xfrm>
            <a:off x="3756541" y="5259817"/>
            <a:ext cx="46663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0000"/>
                </a:solidFill>
                <a:ea typeface="+mn-lt"/>
                <a:cs typeface="+mn-lt"/>
              </a:rPr>
              <a:t>Same</a:t>
            </a:r>
            <a:r>
              <a:rPr lang="en-US" b="1" dirty="0">
                <a:ea typeface="+mn-lt"/>
                <a:cs typeface="+mn-lt"/>
              </a:rPr>
              <a:t> function as a single device (Enc and Dec)!</a:t>
            </a:r>
            <a:endParaRPr lang="en-US" b="1" dirty="0"/>
          </a:p>
        </p:txBody>
      </p:sp>
      <p:sp>
        <p:nvSpPr>
          <p:cNvPr id="6" name="TextBox 5">
            <a:extLst>
              <a:ext uri="{FF2B5EF4-FFF2-40B4-BE49-F238E27FC236}">
                <a16:creationId xmlns:a16="http://schemas.microsoft.com/office/drawing/2014/main" id="{6E8BDB22-2BD9-5633-2738-3801A0ECD497}"/>
              </a:ext>
            </a:extLst>
          </p:cNvPr>
          <p:cNvSpPr txBox="1"/>
          <p:nvPr/>
        </p:nvSpPr>
        <p:spPr>
          <a:xfrm>
            <a:off x="5386781" y="2758869"/>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C00000"/>
                </a:solidFill>
                <a:ea typeface="+mn-lt"/>
                <a:cs typeface="+mn-lt"/>
              </a:rPr>
              <a:t>Enc(.)</a:t>
            </a:r>
            <a:endParaRPr lang="en-US" b="1" dirty="0">
              <a:solidFill>
                <a:srgbClr val="C00000"/>
              </a:solidFill>
              <a:ea typeface="Calibri" panose="020F0502020204030204"/>
              <a:cs typeface="Calibri" panose="020F0502020204030204"/>
            </a:endParaRPr>
          </a:p>
        </p:txBody>
      </p:sp>
      <p:sp>
        <p:nvSpPr>
          <p:cNvPr id="7" name="TextBox 6">
            <a:extLst>
              <a:ext uri="{FF2B5EF4-FFF2-40B4-BE49-F238E27FC236}">
                <a16:creationId xmlns:a16="http://schemas.microsoft.com/office/drawing/2014/main" id="{077579F0-493F-F614-A1C8-68C9B6192CE6}"/>
              </a:ext>
            </a:extLst>
          </p:cNvPr>
          <p:cNvSpPr txBox="1"/>
          <p:nvPr/>
        </p:nvSpPr>
        <p:spPr>
          <a:xfrm>
            <a:off x="5386781" y="4126823"/>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B050"/>
                </a:solidFill>
                <a:ea typeface="+mn-lt"/>
                <a:cs typeface="+mn-lt"/>
              </a:rPr>
              <a:t>Dec(.)</a:t>
            </a:r>
            <a:endParaRPr lang="en-US" b="1" dirty="0">
              <a:solidFill>
                <a:srgbClr val="00B050"/>
              </a:solidFill>
              <a:ea typeface="Calibri" panose="020F0502020204030204"/>
              <a:cs typeface="Calibri" panose="020F0502020204030204"/>
            </a:endParaRPr>
          </a:p>
        </p:txBody>
      </p:sp>
    </p:spTree>
    <p:extLst>
      <p:ext uri="{BB962C8B-B14F-4D97-AF65-F5344CB8AC3E}">
        <p14:creationId xmlns:p14="http://schemas.microsoft.com/office/powerpoint/2010/main" val="182280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82BC-9CC6-45A6-7523-A8A08874BA4A}"/>
              </a:ext>
            </a:extLst>
          </p:cNvPr>
          <p:cNvSpPr>
            <a:spLocks noGrp="1"/>
          </p:cNvSpPr>
          <p:nvPr>
            <p:ph type="title"/>
          </p:nvPr>
        </p:nvSpPr>
        <p:spPr/>
        <p:txBody>
          <a:bodyPr/>
          <a:lstStyle/>
          <a:p>
            <a:r>
              <a:rPr lang="en-US" dirty="0"/>
              <a:t>TMHE: Flexible Access Structure</a:t>
            </a:r>
            <a:endParaRPr lang="en-CH" dirty="0"/>
          </a:p>
        </p:txBody>
      </p:sp>
      <p:sp>
        <p:nvSpPr>
          <p:cNvPr id="4" name="Text Placeholder 3">
            <a:extLst>
              <a:ext uri="{FF2B5EF4-FFF2-40B4-BE49-F238E27FC236}">
                <a16:creationId xmlns:a16="http://schemas.microsoft.com/office/drawing/2014/main" id="{A582C774-5722-CCE5-F776-79FE7D514645}"/>
              </a:ext>
            </a:extLst>
          </p:cNvPr>
          <p:cNvSpPr>
            <a:spLocks noGrp="1"/>
          </p:cNvSpPr>
          <p:nvPr>
            <p:ph type="body" sz="quarter" idx="26"/>
          </p:nvPr>
        </p:nvSpPr>
        <p:spPr/>
        <p:txBody>
          <a:bodyPr/>
          <a:lstStyle/>
          <a:p>
            <a:r>
              <a:rPr lang="en-US" dirty="0"/>
              <a:t>H-MHE</a:t>
            </a:r>
            <a:endParaRPr lang="en-CH" dirty="0"/>
          </a:p>
          <a:p>
            <a:endParaRPr lang="en-CH" dirty="0"/>
          </a:p>
        </p:txBody>
      </p:sp>
      <p:pic>
        <p:nvPicPr>
          <p:cNvPr id="6" name="Picture 5">
            <a:extLst>
              <a:ext uri="{FF2B5EF4-FFF2-40B4-BE49-F238E27FC236}">
                <a16:creationId xmlns:a16="http://schemas.microsoft.com/office/drawing/2014/main" id="{4EE06EC2-7069-93EC-AD3E-8F246D982AA7}"/>
              </a:ext>
            </a:extLst>
          </p:cNvPr>
          <p:cNvPicPr>
            <a:picLocks noChangeAspect="1"/>
          </p:cNvPicPr>
          <p:nvPr/>
        </p:nvPicPr>
        <p:blipFill>
          <a:blip r:embed="rId2"/>
          <a:stretch>
            <a:fillRect/>
          </a:stretch>
        </p:blipFill>
        <p:spPr>
          <a:xfrm>
            <a:off x="1680451" y="4161330"/>
            <a:ext cx="2800278" cy="2233716"/>
          </a:xfrm>
          <a:prstGeom prst="rect">
            <a:avLst/>
          </a:prstGeom>
        </p:spPr>
      </p:pic>
      <p:pic>
        <p:nvPicPr>
          <p:cNvPr id="7" name="Graphic 6" descr="Arrow: Straight with solid fill">
            <a:extLst>
              <a:ext uri="{FF2B5EF4-FFF2-40B4-BE49-F238E27FC236}">
                <a16:creationId xmlns:a16="http://schemas.microsoft.com/office/drawing/2014/main" id="{8C109BE3-B475-D559-0CB3-F28D11464E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44300" y="4901746"/>
            <a:ext cx="914400" cy="914400"/>
          </a:xfrm>
          <a:prstGeom prst="rect">
            <a:avLst/>
          </a:prstGeom>
        </p:spPr>
      </p:pic>
      <p:pic>
        <p:nvPicPr>
          <p:cNvPr id="9" name="Graphic 8" descr="Smart Phone outline">
            <a:extLst>
              <a:ext uri="{FF2B5EF4-FFF2-40B4-BE49-F238E27FC236}">
                <a16:creationId xmlns:a16="http://schemas.microsoft.com/office/drawing/2014/main" id="{C0029553-C6DE-FC5B-8501-B79FF36F28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9135" y="4901746"/>
            <a:ext cx="914400" cy="914400"/>
          </a:xfrm>
          <a:prstGeom prst="rect">
            <a:avLst/>
          </a:prstGeom>
        </p:spPr>
      </p:pic>
      <p:sp>
        <p:nvSpPr>
          <p:cNvPr id="10" name="TextBox 9">
            <a:extLst>
              <a:ext uri="{FF2B5EF4-FFF2-40B4-BE49-F238E27FC236}">
                <a16:creationId xmlns:a16="http://schemas.microsoft.com/office/drawing/2014/main" id="{6B700864-E292-6EF4-2330-2BF037C98BF1}"/>
              </a:ext>
            </a:extLst>
          </p:cNvPr>
          <p:cNvSpPr txBox="1"/>
          <p:nvPr/>
        </p:nvSpPr>
        <p:spPr>
          <a:xfrm>
            <a:off x="4798549" y="4755711"/>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mn-lt"/>
                <a:cs typeface="+mn-lt"/>
              </a:rPr>
              <a:t>Abstraction</a:t>
            </a:r>
            <a:endParaRPr lang="en-US" b="1" dirty="0">
              <a:ea typeface="Calibri" panose="020F0502020204030204"/>
              <a:cs typeface="Calibri" panose="020F0502020204030204"/>
            </a:endParaRPr>
          </a:p>
        </p:txBody>
      </p:sp>
      <p:pic>
        <p:nvPicPr>
          <p:cNvPr id="13" name="Picture 12">
            <a:extLst>
              <a:ext uri="{FF2B5EF4-FFF2-40B4-BE49-F238E27FC236}">
                <a16:creationId xmlns:a16="http://schemas.microsoft.com/office/drawing/2014/main" id="{5ED11E04-28BD-F4BB-87E0-8CC04E3762B6}"/>
              </a:ext>
            </a:extLst>
          </p:cNvPr>
          <p:cNvPicPr>
            <a:picLocks noChangeAspect="1"/>
          </p:cNvPicPr>
          <p:nvPr/>
        </p:nvPicPr>
        <p:blipFill>
          <a:blip r:embed="rId7"/>
          <a:stretch>
            <a:fillRect/>
          </a:stretch>
        </p:blipFill>
        <p:spPr>
          <a:xfrm>
            <a:off x="1680451" y="1743599"/>
            <a:ext cx="2800278" cy="2187632"/>
          </a:xfrm>
          <a:prstGeom prst="rect">
            <a:avLst/>
          </a:prstGeom>
        </p:spPr>
      </p:pic>
      <p:pic>
        <p:nvPicPr>
          <p:cNvPr id="14" name="Graphic 13" descr="Arrow: Straight with solid fill">
            <a:extLst>
              <a:ext uri="{FF2B5EF4-FFF2-40B4-BE49-F238E27FC236}">
                <a16:creationId xmlns:a16="http://schemas.microsoft.com/office/drawing/2014/main" id="{F4922357-F8DF-09DC-048F-D6FC30B744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44300" y="2500667"/>
            <a:ext cx="914400" cy="914400"/>
          </a:xfrm>
          <a:prstGeom prst="rect">
            <a:avLst/>
          </a:prstGeom>
        </p:spPr>
      </p:pic>
      <p:pic>
        <p:nvPicPr>
          <p:cNvPr id="15" name="Graphic 14" descr="Smart Phone outline">
            <a:extLst>
              <a:ext uri="{FF2B5EF4-FFF2-40B4-BE49-F238E27FC236}">
                <a16:creationId xmlns:a16="http://schemas.microsoft.com/office/drawing/2014/main" id="{06B1AD27-6E9E-D137-711B-2ED885D7E0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19135" y="2503384"/>
            <a:ext cx="914400" cy="914400"/>
          </a:xfrm>
          <a:prstGeom prst="rect">
            <a:avLst/>
          </a:prstGeom>
        </p:spPr>
      </p:pic>
      <p:sp>
        <p:nvSpPr>
          <p:cNvPr id="16" name="TextBox 15">
            <a:extLst>
              <a:ext uri="{FF2B5EF4-FFF2-40B4-BE49-F238E27FC236}">
                <a16:creationId xmlns:a16="http://schemas.microsoft.com/office/drawing/2014/main" id="{E325A345-827E-13BF-35C2-906C87E6FDDD}"/>
              </a:ext>
            </a:extLst>
          </p:cNvPr>
          <p:cNvSpPr txBox="1"/>
          <p:nvPr/>
        </p:nvSpPr>
        <p:spPr>
          <a:xfrm>
            <a:off x="4798549" y="2354632"/>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mn-lt"/>
                <a:cs typeface="+mn-lt"/>
              </a:rPr>
              <a:t>Abstraction</a:t>
            </a:r>
            <a:endParaRPr lang="en-US" b="1" dirty="0">
              <a:ea typeface="Calibri" panose="020F0502020204030204"/>
              <a:cs typeface="Calibri" panose="020F0502020204030204"/>
            </a:endParaRPr>
          </a:p>
        </p:txBody>
      </p:sp>
      <p:pic>
        <p:nvPicPr>
          <p:cNvPr id="17" name="Graphic 16" descr="Syncing cloud with solid fill">
            <a:extLst>
              <a:ext uri="{FF2B5EF4-FFF2-40B4-BE49-F238E27FC236}">
                <a16:creationId xmlns:a16="http://schemas.microsoft.com/office/drawing/2014/main" id="{B73D9BD3-A59A-7CF0-E549-BFCAE49775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25814" y="3090802"/>
            <a:ext cx="1758950" cy="1758950"/>
          </a:xfrm>
          <a:prstGeom prst="rect">
            <a:avLst/>
          </a:prstGeom>
        </p:spPr>
      </p:pic>
      <p:pic>
        <p:nvPicPr>
          <p:cNvPr id="18" name="Graphic 17" descr="Sort outline">
            <a:extLst>
              <a:ext uri="{FF2B5EF4-FFF2-40B4-BE49-F238E27FC236}">
                <a16:creationId xmlns:a16="http://schemas.microsoft.com/office/drawing/2014/main" id="{26A83CF2-1B5B-5BFA-74E0-ED54FB42B4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400000">
            <a:off x="7956822" y="3586492"/>
            <a:ext cx="914400" cy="914400"/>
          </a:xfrm>
          <a:prstGeom prst="rect">
            <a:avLst/>
          </a:prstGeom>
        </p:spPr>
      </p:pic>
      <p:sp>
        <p:nvSpPr>
          <p:cNvPr id="20" name="TextBox 19">
            <a:extLst>
              <a:ext uri="{FF2B5EF4-FFF2-40B4-BE49-F238E27FC236}">
                <a16:creationId xmlns:a16="http://schemas.microsoft.com/office/drawing/2014/main" id="{7B7091F7-12C7-D896-B174-2C31700EA4F0}"/>
              </a:ext>
            </a:extLst>
          </p:cNvPr>
          <p:cNvSpPr txBox="1"/>
          <p:nvPr/>
        </p:nvSpPr>
        <p:spPr>
          <a:xfrm>
            <a:off x="7162756" y="1669670"/>
            <a:ext cx="14059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dirty="0">
                <a:solidFill>
                  <a:srgbClr val="FF0000"/>
                </a:solidFill>
                <a:ea typeface="+mn-lt"/>
                <a:cs typeface="+mn-lt"/>
              </a:rPr>
              <a:t>?</a:t>
            </a:r>
            <a:endParaRPr lang="en-US" sz="4800" b="1" dirty="0">
              <a:solidFill>
                <a:srgbClr val="FF0000"/>
              </a:solidFill>
              <a:ea typeface="Calibri" panose="020F0502020204030204"/>
              <a:cs typeface="Calibri" panose="020F0502020204030204"/>
            </a:endParaRPr>
          </a:p>
        </p:txBody>
      </p:sp>
      <p:sp>
        <p:nvSpPr>
          <p:cNvPr id="22" name="Rectangle 21">
            <a:extLst>
              <a:ext uri="{FF2B5EF4-FFF2-40B4-BE49-F238E27FC236}">
                <a16:creationId xmlns:a16="http://schemas.microsoft.com/office/drawing/2014/main" id="{CFECB388-B9B9-8AD3-B5E7-24FF6158FCA2}"/>
              </a:ext>
            </a:extLst>
          </p:cNvPr>
          <p:cNvSpPr/>
          <p:nvPr/>
        </p:nvSpPr>
        <p:spPr>
          <a:xfrm>
            <a:off x="7865706" y="2722998"/>
            <a:ext cx="3312368" cy="2670096"/>
          </a:xfrm>
          <a:prstGeom prst="rect">
            <a:avLst/>
          </a:prstGeom>
          <a:noFill/>
          <a:ln w="28575">
            <a:solidFill>
              <a:srgbClr val="00CC9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ABA6312A-029A-FBC8-9A29-7B5D62DAEBD6}"/>
              </a:ext>
            </a:extLst>
          </p:cNvPr>
          <p:cNvSpPr txBox="1"/>
          <p:nvPr/>
        </p:nvSpPr>
        <p:spPr>
          <a:xfrm>
            <a:off x="9357037" y="4478712"/>
            <a:ext cx="14965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mn-lt"/>
                <a:cs typeface="+mn-lt"/>
              </a:rPr>
              <a:t>A server at a higher layer</a:t>
            </a:r>
            <a:endParaRPr lang="en-US" b="1" dirty="0">
              <a:ea typeface="Calibri" panose="020F0502020204030204"/>
              <a:cs typeface="Calibri" panose="020F0502020204030204"/>
            </a:endParaRPr>
          </a:p>
        </p:txBody>
      </p:sp>
      <p:sp>
        <p:nvSpPr>
          <p:cNvPr id="5" name="TextBox 4">
            <a:extLst>
              <a:ext uri="{FF2B5EF4-FFF2-40B4-BE49-F238E27FC236}">
                <a16:creationId xmlns:a16="http://schemas.microsoft.com/office/drawing/2014/main" id="{29657ABF-3550-0496-2B09-E44741A8C1FA}"/>
              </a:ext>
            </a:extLst>
          </p:cNvPr>
          <p:cNvSpPr txBox="1"/>
          <p:nvPr/>
        </p:nvSpPr>
        <p:spPr>
          <a:xfrm>
            <a:off x="7956822" y="1572562"/>
            <a:ext cx="399681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What if abstracted devices continue to communicate with a higher-layer server, as real devices communicate with their server in a MHE system?</a:t>
            </a:r>
          </a:p>
        </p:txBody>
      </p:sp>
      <p:sp>
        <p:nvSpPr>
          <p:cNvPr id="8" name="TextBox 7">
            <a:extLst>
              <a:ext uri="{FF2B5EF4-FFF2-40B4-BE49-F238E27FC236}">
                <a16:creationId xmlns:a16="http://schemas.microsoft.com/office/drawing/2014/main" id="{6344D739-6F79-5068-305C-F596F84FEC5B}"/>
              </a:ext>
            </a:extLst>
          </p:cNvPr>
          <p:cNvSpPr txBox="1"/>
          <p:nvPr/>
        </p:nvSpPr>
        <p:spPr>
          <a:xfrm>
            <a:off x="6298605" y="5816146"/>
            <a:ext cx="13554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B0F0"/>
                </a:solidFill>
                <a:ea typeface="+mn-lt"/>
                <a:cs typeface="+mn-lt"/>
              </a:rPr>
              <a:t>Abstracted Device</a:t>
            </a:r>
            <a:endParaRPr lang="en-US" b="1" dirty="0">
              <a:solidFill>
                <a:srgbClr val="00B0F0"/>
              </a:solidFill>
              <a:ea typeface="Calibri" panose="020F0502020204030204"/>
              <a:cs typeface="Calibri" panose="020F0502020204030204"/>
            </a:endParaRPr>
          </a:p>
        </p:txBody>
      </p:sp>
      <p:sp>
        <p:nvSpPr>
          <p:cNvPr id="11" name="TextBox 10">
            <a:extLst>
              <a:ext uri="{FF2B5EF4-FFF2-40B4-BE49-F238E27FC236}">
                <a16:creationId xmlns:a16="http://schemas.microsoft.com/office/drawing/2014/main" id="{B03F72CA-6375-4FBA-53DB-8F1435FCCA74}"/>
              </a:ext>
            </a:extLst>
          </p:cNvPr>
          <p:cNvSpPr txBox="1"/>
          <p:nvPr/>
        </p:nvSpPr>
        <p:spPr>
          <a:xfrm>
            <a:off x="6294161" y="3428021"/>
            <a:ext cx="13554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FFC000"/>
                </a:solidFill>
                <a:ea typeface="+mn-lt"/>
                <a:cs typeface="+mn-lt"/>
              </a:rPr>
              <a:t>Abstracted Device</a:t>
            </a:r>
            <a:endParaRPr lang="en-US" b="1" dirty="0">
              <a:solidFill>
                <a:srgbClr val="FFC000"/>
              </a:solidFill>
              <a:ea typeface="Calibri" panose="020F0502020204030204"/>
              <a:cs typeface="Calibri" panose="020F0502020204030204"/>
            </a:endParaRPr>
          </a:p>
        </p:txBody>
      </p:sp>
      <p:sp>
        <p:nvSpPr>
          <p:cNvPr id="12" name="TextBox 11">
            <a:extLst>
              <a:ext uri="{FF2B5EF4-FFF2-40B4-BE49-F238E27FC236}">
                <a16:creationId xmlns:a16="http://schemas.microsoft.com/office/drawing/2014/main" id="{B0B9FD8E-B1EF-50C5-C97E-DCD7E09D9A8A}"/>
              </a:ext>
            </a:extLst>
          </p:cNvPr>
          <p:cNvSpPr txBox="1"/>
          <p:nvPr/>
        </p:nvSpPr>
        <p:spPr>
          <a:xfrm>
            <a:off x="42511" y="5075723"/>
            <a:ext cx="18896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B0F0"/>
                </a:solidFill>
                <a:ea typeface="+mn-lt"/>
                <a:cs typeface="+mn-lt"/>
              </a:rPr>
              <a:t>TMHE system</a:t>
            </a:r>
            <a:endParaRPr lang="en-US" b="1" dirty="0">
              <a:solidFill>
                <a:srgbClr val="00B0F0"/>
              </a:solidFill>
              <a:ea typeface="Calibri" panose="020F0502020204030204"/>
              <a:cs typeface="Calibri" panose="020F0502020204030204"/>
            </a:endParaRPr>
          </a:p>
        </p:txBody>
      </p:sp>
      <p:sp>
        <p:nvSpPr>
          <p:cNvPr id="19" name="TextBox 18">
            <a:extLst>
              <a:ext uri="{FF2B5EF4-FFF2-40B4-BE49-F238E27FC236}">
                <a16:creationId xmlns:a16="http://schemas.microsoft.com/office/drawing/2014/main" id="{5D2FEB02-3170-9674-22BC-1F0D95279325}"/>
              </a:ext>
            </a:extLst>
          </p:cNvPr>
          <p:cNvSpPr txBox="1"/>
          <p:nvPr/>
        </p:nvSpPr>
        <p:spPr>
          <a:xfrm>
            <a:off x="230157" y="2514249"/>
            <a:ext cx="15143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FFC000"/>
                </a:solidFill>
                <a:ea typeface="+mn-lt"/>
                <a:cs typeface="+mn-lt"/>
              </a:rPr>
              <a:t>Plain HE system</a:t>
            </a:r>
            <a:endParaRPr lang="en-US" b="1" dirty="0">
              <a:solidFill>
                <a:srgbClr val="FFC000"/>
              </a:solidFill>
              <a:ea typeface="Calibri" panose="020F0502020204030204"/>
              <a:cs typeface="Calibri" panose="020F0502020204030204"/>
            </a:endParaRPr>
          </a:p>
        </p:txBody>
      </p:sp>
      <p:sp>
        <p:nvSpPr>
          <p:cNvPr id="21" name="Rectangle 20">
            <a:extLst>
              <a:ext uri="{FF2B5EF4-FFF2-40B4-BE49-F238E27FC236}">
                <a16:creationId xmlns:a16="http://schemas.microsoft.com/office/drawing/2014/main" id="{F3497CFD-C1DF-3392-809D-0B4B8C570CC7}"/>
              </a:ext>
            </a:extLst>
          </p:cNvPr>
          <p:cNvSpPr/>
          <p:nvPr/>
        </p:nvSpPr>
        <p:spPr>
          <a:xfrm>
            <a:off x="2148262" y="5258427"/>
            <a:ext cx="1284052" cy="1063691"/>
          </a:xfrm>
          <a:prstGeom prst="rect">
            <a:avLst/>
          </a:prstGeom>
          <a:noFill/>
          <a:ln w="12700">
            <a:solidFill>
              <a:srgbClr val="00CC9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540311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5A8151-1F73-0843-735F-AF9716732E02}"/>
              </a:ext>
            </a:extLst>
          </p:cNvPr>
          <p:cNvSpPr>
            <a:spLocks noGrp="1"/>
          </p:cNvSpPr>
          <p:nvPr>
            <p:ph type="body" sz="quarter" idx="15"/>
          </p:nvPr>
        </p:nvSpPr>
        <p:spPr>
          <a:xfrm>
            <a:off x="703446" y="2878728"/>
            <a:ext cx="10515599" cy="777641"/>
          </a:xfrm>
        </p:spPr>
        <p:txBody>
          <a:bodyPr/>
          <a:lstStyle/>
          <a:p>
            <a:pPr algn="ctr"/>
            <a:r>
              <a:rPr lang="en-US" sz="7200" dirty="0"/>
              <a:t>Background</a:t>
            </a:r>
            <a:endParaRPr lang="en-CH" sz="7200" dirty="0"/>
          </a:p>
        </p:txBody>
      </p:sp>
    </p:spTree>
    <p:extLst>
      <p:ext uri="{BB962C8B-B14F-4D97-AF65-F5344CB8AC3E}">
        <p14:creationId xmlns:p14="http://schemas.microsoft.com/office/powerpoint/2010/main" val="2474178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82BC-9CC6-45A6-7523-A8A08874BA4A}"/>
              </a:ext>
            </a:extLst>
          </p:cNvPr>
          <p:cNvSpPr>
            <a:spLocks noGrp="1"/>
          </p:cNvSpPr>
          <p:nvPr>
            <p:ph type="title"/>
          </p:nvPr>
        </p:nvSpPr>
        <p:spPr>
          <a:xfrm>
            <a:off x="838200" y="965863"/>
            <a:ext cx="11049000" cy="656591"/>
          </a:xfrm>
        </p:spPr>
        <p:txBody>
          <a:bodyPr/>
          <a:lstStyle/>
          <a:p>
            <a:r>
              <a:rPr lang="en-US" dirty="0"/>
              <a:t>H-MHE: Hierarchical and Hybrid Access Structure</a:t>
            </a:r>
            <a:endParaRPr lang="en-CH" dirty="0"/>
          </a:p>
        </p:txBody>
      </p:sp>
      <p:sp>
        <p:nvSpPr>
          <p:cNvPr id="4" name="Text Placeholder 3">
            <a:extLst>
              <a:ext uri="{FF2B5EF4-FFF2-40B4-BE49-F238E27FC236}">
                <a16:creationId xmlns:a16="http://schemas.microsoft.com/office/drawing/2014/main" id="{A582C774-5722-CCE5-F776-79FE7D514645}"/>
              </a:ext>
            </a:extLst>
          </p:cNvPr>
          <p:cNvSpPr>
            <a:spLocks noGrp="1"/>
          </p:cNvSpPr>
          <p:nvPr>
            <p:ph type="body" sz="quarter" idx="26"/>
          </p:nvPr>
        </p:nvSpPr>
        <p:spPr/>
        <p:txBody>
          <a:bodyPr/>
          <a:lstStyle/>
          <a:p>
            <a:r>
              <a:rPr lang="en-US" dirty="0"/>
              <a:t>H-MHE</a:t>
            </a:r>
            <a:endParaRPr lang="en-CH" dirty="0"/>
          </a:p>
          <a:p>
            <a:endParaRPr lang="en-CH" dirty="0"/>
          </a:p>
        </p:txBody>
      </p:sp>
      <p:pic>
        <p:nvPicPr>
          <p:cNvPr id="9" name="Graphic 8" descr="Smart Phone outline">
            <a:extLst>
              <a:ext uri="{FF2B5EF4-FFF2-40B4-BE49-F238E27FC236}">
                <a16:creationId xmlns:a16="http://schemas.microsoft.com/office/drawing/2014/main" id="{C0029553-C6DE-FC5B-8501-B79FF36F28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3981" y="4116304"/>
            <a:ext cx="914400" cy="914400"/>
          </a:xfrm>
          <a:prstGeom prst="rect">
            <a:avLst/>
          </a:prstGeom>
        </p:spPr>
      </p:pic>
      <p:pic>
        <p:nvPicPr>
          <p:cNvPr id="15" name="Graphic 14" descr="Smart Phone outline">
            <a:extLst>
              <a:ext uri="{FF2B5EF4-FFF2-40B4-BE49-F238E27FC236}">
                <a16:creationId xmlns:a16="http://schemas.microsoft.com/office/drawing/2014/main" id="{06B1AD27-6E9E-D137-711B-2ED885D7E0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04588" y="5291474"/>
            <a:ext cx="914400" cy="914400"/>
          </a:xfrm>
          <a:prstGeom prst="rect">
            <a:avLst/>
          </a:prstGeom>
        </p:spPr>
      </p:pic>
      <p:pic>
        <p:nvPicPr>
          <p:cNvPr id="17" name="Graphic 16" descr="Syncing cloud with solid fill">
            <a:extLst>
              <a:ext uri="{FF2B5EF4-FFF2-40B4-BE49-F238E27FC236}">
                <a16:creationId xmlns:a16="http://schemas.microsoft.com/office/drawing/2014/main" id="{B73D9BD3-A59A-7CF0-E549-BFCAE49775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0256" y="1370096"/>
            <a:ext cx="1758950" cy="1758950"/>
          </a:xfrm>
          <a:prstGeom prst="rect">
            <a:avLst/>
          </a:prstGeom>
        </p:spPr>
      </p:pic>
      <p:pic>
        <p:nvPicPr>
          <p:cNvPr id="18" name="Graphic 17" descr="Sort outline">
            <a:extLst>
              <a:ext uri="{FF2B5EF4-FFF2-40B4-BE49-F238E27FC236}">
                <a16:creationId xmlns:a16="http://schemas.microsoft.com/office/drawing/2014/main" id="{26A83CF2-1B5B-5BFA-74E0-ED54FB42B4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7224" y="3165475"/>
            <a:ext cx="914400" cy="914400"/>
          </a:xfrm>
          <a:prstGeom prst="rect">
            <a:avLst/>
          </a:prstGeom>
        </p:spPr>
      </p:pic>
      <p:pic>
        <p:nvPicPr>
          <p:cNvPr id="3" name="Graphic 2" descr="Smart Phone outline">
            <a:extLst>
              <a:ext uri="{FF2B5EF4-FFF2-40B4-BE49-F238E27FC236}">
                <a16:creationId xmlns:a16="http://schemas.microsoft.com/office/drawing/2014/main" id="{19FE23D0-35C2-0BF0-2C93-C644A879B7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51252" y="4116304"/>
            <a:ext cx="914400" cy="914400"/>
          </a:xfrm>
          <a:prstGeom prst="rect">
            <a:avLst/>
          </a:prstGeom>
        </p:spPr>
      </p:pic>
      <p:pic>
        <p:nvPicPr>
          <p:cNvPr id="5" name="Graphic 4" descr="Smart Phone outline">
            <a:extLst>
              <a:ext uri="{FF2B5EF4-FFF2-40B4-BE49-F238E27FC236}">
                <a16:creationId xmlns:a16="http://schemas.microsoft.com/office/drawing/2014/main" id="{348808D4-F9A6-5669-9553-02044DB903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12246" y="5030704"/>
            <a:ext cx="914400" cy="914400"/>
          </a:xfrm>
          <a:prstGeom prst="rect">
            <a:avLst/>
          </a:prstGeom>
        </p:spPr>
      </p:pic>
      <p:pic>
        <p:nvPicPr>
          <p:cNvPr id="8" name="Graphic 7" descr="Smart Phone outline">
            <a:extLst>
              <a:ext uri="{FF2B5EF4-FFF2-40B4-BE49-F238E27FC236}">
                <a16:creationId xmlns:a16="http://schemas.microsoft.com/office/drawing/2014/main" id="{7966F205-FBFF-B3A1-B89A-05484D9CB8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6912" y="5100555"/>
            <a:ext cx="914400" cy="914400"/>
          </a:xfrm>
          <a:prstGeom prst="rect">
            <a:avLst/>
          </a:prstGeom>
        </p:spPr>
      </p:pic>
      <p:pic>
        <p:nvPicPr>
          <p:cNvPr id="11" name="Picture 10">
            <a:extLst>
              <a:ext uri="{FF2B5EF4-FFF2-40B4-BE49-F238E27FC236}">
                <a16:creationId xmlns:a16="http://schemas.microsoft.com/office/drawing/2014/main" id="{A931C5AA-CAAE-FF74-44C1-E4F2F6E21C3E}"/>
              </a:ext>
            </a:extLst>
          </p:cNvPr>
          <p:cNvPicPr>
            <a:picLocks noChangeAspect="1"/>
          </p:cNvPicPr>
          <p:nvPr/>
        </p:nvPicPr>
        <p:blipFill>
          <a:blip r:embed="rId10"/>
          <a:stretch>
            <a:fillRect/>
          </a:stretch>
        </p:blipFill>
        <p:spPr>
          <a:xfrm>
            <a:off x="118926" y="3537776"/>
            <a:ext cx="2800278" cy="2233716"/>
          </a:xfrm>
          <a:prstGeom prst="rect">
            <a:avLst/>
          </a:prstGeom>
        </p:spPr>
      </p:pic>
      <p:pic>
        <p:nvPicPr>
          <p:cNvPr id="12" name="Picture 11">
            <a:extLst>
              <a:ext uri="{FF2B5EF4-FFF2-40B4-BE49-F238E27FC236}">
                <a16:creationId xmlns:a16="http://schemas.microsoft.com/office/drawing/2014/main" id="{CD86A2F7-FC6C-D63D-54FF-5A6E2D263461}"/>
              </a:ext>
            </a:extLst>
          </p:cNvPr>
          <p:cNvPicPr>
            <a:picLocks noChangeAspect="1"/>
          </p:cNvPicPr>
          <p:nvPr/>
        </p:nvPicPr>
        <p:blipFill>
          <a:blip r:embed="rId11"/>
          <a:stretch>
            <a:fillRect/>
          </a:stretch>
        </p:blipFill>
        <p:spPr>
          <a:xfrm>
            <a:off x="9219852" y="2976647"/>
            <a:ext cx="2800278" cy="2187632"/>
          </a:xfrm>
          <a:prstGeom prst="rect">
            <a:avLst/>
          </a:prstGeom>
        </p:spPr>
      </p:pic>
      <p:pic>
        <p:nvPicPr>
          <p:cNvPr id="19" name="Graphic 18" descr="Arrow: Straight with solid fill">
            <a:extLst>
              <a:ext uri="{FF2B5EF4-FFF2-40B4-BE49-F238E27FC236}">
                <a16:creationId xmlns:a16="http://schemas.microsoft.com/office/drawing/2014/main" id="{2217E964-D6DA-792C-C3F8-04911193DA1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3069581" y="4116304"/>
            <a:ext cx="914400" cy="914400"/>
          </a:xfrm>
          <a:prstGeom prst="rect">
            <a:avLst/>
          </a:prstGeom>
        </p:spPr>
      </p:pic>
      <p:pic>
        <p:nvPicPr>
          <p:cNvPr id="20" name="Graphic 19" descr="Arrow: Straight with solid fill">
            <a:extLst>
              <a:ext uri="{FF2B5EF4-FFF2-40B4-BE49-F238E27FC236}">
                <a16:creationId xmlns:a16="http://schemas.microsoft.com/office/drawing/2014/main" id="{AF592AA9-7061-EDBA-30CC-B90E4D00669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61699" y="4116304"/>
            <a:ext cx="914400" cy="914400"/>
          </a:xfrm>
          <a:prstGeom prst="rect">
            <a:avLst/>
          </a:prstGeom>
        </p:spPr>
      </p:pic>
      <p:sp>
        <p:nvSpPr>
          <p:cNvPr id="6" name="TextBox 5">
            <a:extLst>
              <a:ext uri="{FF2B5EF4-FFF2-40B4-BE49-F238E27FC236}">
                <a16:creationId xmlns:a16="http://schemas.microsoft.com/office/drawing/2014/main" id="{289A6958-BB40-C7C5-11CD-ED7B2A0E96DE}"/>
              </a:ext>
            </a:extLst>
          </p:cNvPr>
          <p:cNvSpPr txBox="1"/>
          <p:nvPr/>
        </p:nvSpPr>
        <p:spPr>
          <a:xfrm>
            <a:off x="2869968" y="4012768"/>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mn-lt"/>
                <a:cs typeface="+mn-lt"/>
              </a:rPr>
              <a:t>Abstraction</a:t>
            </a:r>
            <a:endParaRPr lang="en-US" b="1" dirty="0">
              <a:ea typeface="Calibri" panose="020F0502020204030204"/>
              <a:cs typeface="Calibri" panose="020F0502020204030204"/>
            </a:endParaRPr>
          </a:p>
        </p:txBody>
      </p:sp>
      <p:sp>
        <p:nvSpPr>
          <p:cNvPr id="7" name="TextBox 6">
            <a:extLst>
              <a:ext uri="{FF2B5EF4-FFF2-40B4-BE49-F238E27FC236}">
                <a16:creationId xmlns:a16="http://schemas.microsoft.com/office/drawing/2014/main" id="{B8547C7A-CC63-F3E4-F3DA-811C45786B7F}"/>
              </a:ext>
            </a:extLst>
          </p:cNvPr>
          <p:cNvSpPr txBox="1"/>
          <p:nvPr/>
        </p:nvSpPr>
        <p:spPr>
          <a:xfrm>
            <a:off x="7854358" y="4028139"/>
            <a:ext cx="140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mn-lt"/>
                <a:cs typeface="+mn-lt"/>
              </a:rPr>
              <a:t>Abstraction</a:t>
            </a:r>
            <a:endParaRPr lang="en-US" b="1" dirty="0">
              <a:ea typeface="Calibri" panose="020F0502020204030204"/>
              <a:cs typeface="Calibri" panose="020F0502020204030204"/>
            </a:endParaRPr>
          </a:p>
        </p:txBody>
      </p:sp>
      <p:sp>
        <p:nvSpPr>
          <p:cNvPr id="10" name="TextBox 9">
            <a:extLst>
              <a:ext uri="{FF2B5EF4-FFF2-40B4-BE49-F238E27FC236}">
                <a16:creationId xmlns:a16="http://schemas.microsoft.com/office/drawing/2014/main" id="{0BB293A0-CE6E-EDFB-DD9C-075D0967E376}"/>
              </a:ext>
            </a:extLst>
          </p:cNvPr>
          <p:cNvSpPr txBox="1"/>
          <p:nvPr/>
        </p:nvSpPr>
        <p:spPr>
          <a:xfrm>
            <a:off x="617094" y="3038339"/>
            <a:ext cx="18896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B0F0"/>
                </a:solidFill>
                <a:ea typeface="+mn-lt"/>
                <a:cs typeface="+mn-lt"/>
              </a:rPr>
              <a:t>TMHE subsystem (cluster)</a:t>
            </a:r>
            <a:endParaRPr lang="en-US" b="1" dirty="0">
              <a:solidFill>
                <a:srgbClr val="00B0F0"/>
              </a:solidFill>
              <a:ea typeface="Calibri" panose="020F0502020204030204"/>
              <a:cs typeface="Calibri" panose="020F0502020204030204"/>
            </a:endParaRPr>
          </a:p>
        </p:txBody>
      </p:sp>
      <p:sp>
        <p:nvSpPr>
          <p:cNvPr id="13" name="TextBox 12">
            <a:extLst>
              <a:ext uri="{FF2B5EF4-FFF2-40B4-BE49-F238E27FC236}">
                <a16:creationId xmlns:a16="http://schemas.microsoft.com/office/drawing/2014/main" id="{34E79FC8-B5B9-7446-C1D9-662E0F332448}"/>
              </a:ext>
            </a:extLst>
          </p:cNvPr>
          <p:cNvSpPr txBox="1"/>
          <p:nvPr/>
        </p:nvSpPr>
        <p:spPr>
          <a:xfrm>
            <a:off x="9552976" y="2392008"/>
            <a:ext cx="21340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FFC000"/>
                </a:solidFill>
                <a:ea typeface="+mn-lt"/>
                <a:cs typeface="+mn-lt"/>
              </a:rPr>
              <a:t>Plain HE subsystem (cluster)</a:t>
            </a:r>
            <a:endParaRPr lang="en-US" b="1" dirty="0">
              <a:solidFill>
                <a:srgbClr val="FFC000"/>
              </a:solidFill>
              <a:ea typeface="Calibri" panose="020F0502020204030204"/>
              <a:cs typeface="Calibri" panose="020F0502020204030204"/>
            </a:endParaRPr>
          </a:p>
        </p:txBody>
      </p:sp>
      <p:pic>
        <p:nvPicPr>
          <p:cNvPr id="14" name="Graphic 13" descr="Network outline">
            <a:extLst>
              <a:ext uri="{FF2B5EF4-FFF2-40B4-BE49-F238E27FC236}">
                <a16:creationId xmlns:a16="http://schemas.microsoft.com/office/drawing/2014/main" id="{F3587C9A-7F0E-C828-2842-357D72BC854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297679" y="3265988"/>
            <a:ext cx="406400" cy="400050"/>
          </a:xfrm>
          <a:prstGeom prst="rect">
            <a:avLst/>
          </a:prstGeom>
        </p:spPr>
      </p:pic>
      <p:pic>
        <p:nvPicPr>
          <p:cNvPr id="16" name="Graphic 15" descr="Network outline">
            <a:extLst>
              <a:ext uri="{FF2B5EF4-FFF2-40B4-BE49-F238E27FC236}">
                <a16:creationId xmlns:a16="http://schemas.microsoft.com/office/drawing/2014/main" id="{1155C348-DD19-4EB8-BDF8-0DEDB91DEFB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88129" y="3008812"/>
            <a:ext cx="406400" cy="400050"/>
          </a:xfrm>
          <a:prstGeom prst="rect">
            <a:avLst/>
          </a:prstGeom>
        </p:spPr>
      </p:pic>
      <p:pic>
        <p:nvPicPr>
          <p:cNvPr id="21" name="Graphic 20" descr="Network outline">
            <a:extLst>
              <a:ext uri="{FF2B5EF4-FFF2-40B4-BE49-F238E27FC236}">
                <a16:creationId xmlns:a16="http://schemas.microsoft.com/office/drawing/2014/main" id="{C72D59B0-CE5B-FFCB-3777-4E813B90CE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88129" y="3504112"/>
            <a:ext cx="406400" cy="400050"/>
          </a:xfrm>
          <a:prstGeom prst="rect">
            <a:avLst/>
          </a:prstGeom>
        </p:spPr>
      </p:pic>
      <p:pic>
        <p:nvPicPr>
          <p:cNvPr id="22" name="Graphic 21" descr="Lock outline">
            <a:extLst>
              <a:ext uri="{FF2B5EF4-FFF2-40B4-BE49-F238E27FC236}">
                <a16:creationId xmlns:a16="http://schemas.microsoft.com/office/drawing/2014/main" id="{A2208BA2-D651-9090-DB1A-B3CD1EB7445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16385" y="3005855"/>
            <a:ext cx="632177" cy="618067"/>
          </a:xfrm>
          <a:prstGeom prst="rect">
            <a:avLst/>
          </a:prstGeom>
        </p:spPr>
      </p:pic>
      <p:pic>
        <p:nvPicPr>
          <p:cNvPr id="23" name="Graphic 22" descr="Network with solid fill">
            <a:extLst>
              <a:ext uri="{FF2B5EF4-FFF2-40B4-BE49-F238E27FC236}">
                <a16:creationId xmlns:a16="http://schemas.microsoft.com/office/drawing/2014/main" id="{947B6812-E6A9-DB6B-53EB-FCC07827453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339893" y="3265988"/>
            <a:ext cx="400050" cy="387350"/>
          </a:xfrm>
          <a:prstGeom prst="rect">
            <a:avLst/>
          </a:prstGeom>
        </p:spPr>
      </p:pic>
      <p:sp>
        <p:nvSpPr>
          <p:cNvPr id="24" name="TextBox 23">
            <a:extLst>
              <a:ext uri="{FF2B5EF4-FFF2-40B4-BE49-F238E27FC236}">
                <a16:creationId xmlns:a16="http://schemas.microsoft.com/office/drawing/2014/main" id="{6147CA02-A8F7-629D-6137-7430EE055FB2}"/>
              </a:ext>
            </a:extLst>
          </p:cNvPr>
          <p:cNvSpPr txBox="1"/>
          <p:nvPr/>
        </p:nvSpPr>
        <p:spPr>
          <a:xfrm>
            <a:off x="6884426" y="1933783"/>
            <a:ext cx="14965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mn-lt"/>
                <a:cs typeface="+mn-lt"/>
              </a:rPr>
              <a:t>A server at a higher layer</a:t>
            </a:r>
            <a:endParaRPr lang="en-US" b="1" dirty="0">
              <a:ea typeface="Calibri" panose="020F0502020204030204"/>
              <a:cs typeface="Calibri" panose="020F0502020204030204"/>
            </a:endParaRPr>
          </a:p>
        </p:txBody>
      </p:sp>
      <p:sp>
        <p:nvSpPr>
          <p:cNvPr id="25" name="TextBox 24">
            <a:extLst>
              <a:ext uri="{FF2B5EF4-FFF2-40B4-BE49-F238E27FC236}">
                <a16:creationId xmlns:a16="http://schemas.microsoft.com/office/drawing/2014/main" id="{325312E7-EC24-854B-978A-110C0C7AAE7B}"/>
              </a:ext>
            </a:extLst>
          </p:cNvPr>
          <p:cNvSpPr txBox="1"/>
          <p:nvPr/>
        </p:nvSpPr>
        <p:spPr>
          <a:xfrm>
            <a:off x="4590391" y="4382100"/>
            <a:ext cx="13554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B0F0"/>
                </a:solidFill>
                <a:ea typeface="+mn-lt"/>
                <a:cs typeface="+mn-lt"/>
              </a:rPr>
              <a:t>Abstracted Devices</a:t>
            </a:r>
            <a:endParaRPr lang="en-US" b="1" dirty="0">
              <a:solidFill>
                <a:srgbClr val="00B0F0"/>
              </a:solidFill>
              <a:ea typeface="Calibri" panose="020F0502020204030204"/>
              <a:cs typeface="Calibri" panose="020F0502020204030204"/>
            </a:endParaRPr>
          </a:p>
        </p:txBody>
      </p:sp>
      <p:sp>
        <p:nvSpPr>
          <p:cNvPr id="26" name="TextBox 25">
            <a:extLst>
              <a:ext uri="{FF2B5EF4-FFF2-40B4-BE49-F238E27FC236}">
                <a16:creationId xmlns:a16="http://schemas.microsoft.com/office/drawing/2014/main" id="{3E4F8F06-41B2-0D70-E68C-7380D40B3443}"/>
              </a:ext>
            </a:extLst>
          </p:cNvPr>
          <p:cNvSpPr txBox="1"/>
          <p:nvPr/>
        </p:nvSpPr>
        <p:spPr>
          <a:xfrm>
            <a:off x="6179395" y="4222136"/>
            <a:ext cx="13554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FFC000"/>
                </a:solidFill>
                <a:ea typeface="+mn-lt"/>
                <a:cs typeface="+mn-lt"/>
              </a:rPr>
              <a:t>Abstracted Devices</a:t>
            </a:r>
            <a:endParaRPr lang="en-US" b="1" dirty="0">
              <a:solidFill>
                <a:srgbClr val="FFC000"/>
              </a:solidFill>
              <a:ea typeface="Calibri" panose="020F0502020204030204"/>
              <a:cs typeface="Calibri" panose="020F0502020204030204"/>
            </a:endParaRPr>
          </a:p>
        </p:txBody>
      </p:sp>
      <p:sp>
        <p:nvSpPr>
          <p:cNvPr id="27" name="TextBox 26">
            <a:extLst>
              <a:ext uri="{FF2B5EF4-FFF2-40B4-BE49-F238E27FC236}">
                <a16:creationId xmlns:a16="http://schemas.microsoft.com/office/drawing/2014/main" id="{81DA816A-449C-ABB7-2D5E-A07CE909AC65}"/>
              </a:ext>
            </a:extLst>
          </p:cNvPr>
          <p:cNvSpPr txBox="1"/>
          <p:nvPr/>
        </p:nvSpPr>
        <p:spPr>
          <a:xfrm>
            <a:off x="3004928" y="1660353"/>
            <a:ext cx="18896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rgbClr val="0070C0"/>
                </a:solidFill>
                <a:ea typeface="+mn-lt"/>
                <a:cs typeface="+mn-lt"/>
              </a:rPr>
              <a:t>MHE system</a:t>
            </a:r>
            <a:endParaRPr lang="en-US" sz="2400" b="1" dirty="0">
              <a:solidFill>
                <a:srgbClr val="0070C0"/>
              </a:solidFill>
              <a:ea typeface="Calibri" panose="020F0502020204030204"/>
              <a:cs typeface="Calibri" panose="020F0502020204030204"/>
            </a:endParaRPr>
          </a:p>
        </p:txBody>
      </p:sp>
      <p:sp>
        <p:nvSpPr>
          <p:cNvPr id="28" name="Rectangle 27">
            <a:extLst>
              <a:ext uri="{FF2B5EF4-FFF2-40B4-BE49-F238E27FC236}">
                <a16:creationId xmlns:a16="http://schemas.microsoft.com/office/drawing/2014/main" id="{BC3A932E-AD37-8592-33CF-F48EDFEB0AB6}"/>
              </a:ext>
            </a:extLst>
          </p:cNvPr>
          <p:cNvSpPr/>
          <p:nvPr/>
        </p:nvSpPr>
        <p:spPr>
          <a:xfrm>
            <a:off x="581033" y="4654634"/>
            <a:ext cx="1284052" cy="1063691"/>
          </a:xfrm>
          <a:prstGeom prst="rect">
            <a:avLst/>
          </a:prstGeom>
          <a:noFill/>
          <a:ln w="12700">
            <a:solidFill>
              <a:srgbClr val="00CC9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Rectangle 28">
            <a:extLst>
              <a:ext uri="{FF2B5EF4-FFF2-40B4-BE49-F238E27FC236}">
                <a16:creationId xmlns:a16="http://schemas.microsoft.com/office/drawing/2014/main" id="{E68740F5-16BF-CE81-3396-0601DCE43337}"/>
              </a:ext>
            </a:extLst>
          </p:cNvPr>
          <p:cNvSpPr/>
          <p:nvPr/>
        </p:nvSpPr>
        <p:spPr>
          <a:xfrm>
            <a:off x="3004928" y="1622454"/>
            <a:ext cx="6142229" cy="4731694"/>
          </a:xfrm>
          <a:prstGeom prst="rect">
            <a:avLst/>
          </a:prstGeom>
          <a:noFill/>
          <a:ln w="28575">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Tree>
    <p:extLst>
      <p:ext uri="{BB962C8B-B14F-4D97-AF65-F5344CB8AC3E}">
        <p14:creationId xmlns:p14="http://schemas.microsoft.com/office/powerpoint/2010/main" val="2555287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82BC-9CC6-45A6-7523-A8A08874BA4A}"/>
              </a:ext>
            </a:extLst>
          </p:cNvPr>
          <p:cNvSpPr>
            <a:spLocks noGrp="1"/>
          </p:cNvSpPr>
          <p:nvPr>
            <p:ph type="title"/>
          </p:nvPr>
        </p:nvSpPr>
        <p:spPr/>
        <p:txBody>
          <a:bodyPr/>
          <a:lstStyle/>
          <a:p>
            <a:r>
              <a:rPr lang="en-US" dirty="0"/>
              <a:t>H-MHE: Perfectly adapted to Hierarchical FL among large-scale devices</a:t>
            </a:r>
            <a:endParaRPr lang="en-CH" dirty="0"/>
          </a:p>
        </p:txBody>
      </p:sp>
      <p:sp>
        <p:nvSpPr>
          <p:cNvPr id="4" name="Text Placeholder 3">
            <a:extLst>
              <a:ext uri="{FF2B5EF4-FFF2-40B4-BE49-F238E27FC236}">
                <a16:creationId xmlns:a16="http://schemas.microsoft.com/office/drawing/2014/main" id="{A582C774-5722-CCE5-F776-79FE7D514645}"/>
              </a:ext>
            </a:extLst>
          </p:cNvPr>
          <p:cNvSpPr>
            <a:spLocks noGrp="1"/>
          </p:cNvSpPr>
          <p:nvPr>
            <p:ph type="body" sz="quarter" idx="26"/>
          </p:nvPr>
        </p:nvSpPr>
        <p:spPr/>
        <p:txBody>
          <a:bodyPr/>
          <a:lstStyle/>
          <a:p>
            <a:r>
              <a:rPr lang="en-US" dirty="0"/>
              <a:t>H-MHE</a:t>
            </a:r>
            <a:endParaRPr lang="en-CH" dirty="0"/>
          </a:p>
          <a:p>
            <a:endParaRPr lang="en-CH" dirty="0"/>
          </a:p>
        </p:txBody>
      </p:sp>
      <p:pic>
        <p:nvPicPr>
          <p:cNvPr id="6" name="Picture 5" descr="A diagram of a cloud server&#10;&#10;Description automatically generated">
            <a:extLst>
              <a:ext uri="{FF2B5EF4-FFF2-40B4-BE49-F238E27FC236}">
                <a16:creationId xmlns:a16="http://schemas.microsoft.com/office/drawing/2014/main" id="{F043FE00-90A1-028F-6986-20A4C81BA9CA}"/>
              </a:ext>
            </a:extLst>
          </p:cNvPr>
          <p:cNvPicPr>
            <a:picLocks noChangeAspect="1"/>
          </p:cNvPicPr>
          <p:nvPr/>
        </p:nvPicPr>
        <p:blipFill>
          <a:blip r:embed="rId2"/>
          <a:stretch>
            <a:fillRect/>
          </a:stretch>
        </p:blipFill>
        <p:spPr>
          <a:xfrm>
            <a:off x="3499437" y="2189010"/>
            <a:ext cx="5411298" cy="4356096"/>
          </a:xfrm>
          <a:prstGeom prst="rect">
            <a:avLst/>
          </a:prstGeom>
          <a:noFill/>
        </p:spPr>
      </p:pic>
    </p:spTree>
    <p:extLst>
      <p:ext uri="{BB962C8B-B14F-4D97-AF65-F5344CB8AC3E}">
        <p14:creationId xmlns:p14="http://schemas.microsoft.com/office/powerpoint/2010/main" val="1866303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82BC-9CC6-45A6-7523-A8A08874BA4A}"/>
              </a:ext>
            </a:extLst>
          </p:cNvPr>
          <p:cNvSpPr>
            <a:spLocks noGrp="1"/>
          </p:cNvSpPr>
          <p:nvPr>
            <p:ph type="title"/>
          </p:nvPr>
        </p:nvSpPr>
        <p:spPr/>
        <p:txBody>
          <a:bodyPr/>
          <a:lstStyle/>
          <a:p>
            <a:r>
              <a:rPr lang="en-US" dirty="0"/>
              <a:t>H-MHE + HFL</a:t>
            </a:r>
            <a:endParaRPr lang="en-CH" dirty="0"/>
          </a:p>
        </p:txBody>
      </p:sp>
      <p:sp>
        <p:nvSpPr>
          <p:cNvPr id="4" name="Text Placeholder 3">
            <a:extLst>
              <a:ext uri="{FF2B5EF4-FFF2-40B4-BE49-F238E27FC236}">
                <a16:creationId xmlns:a16="http://schemas.microsoft.com/office/drawing/2014/main" id="{A582C774-5722-CCE5-F776-79FE7D514645}"/>
              </a:ext>
            </a:extLst>
          </p:cNvPr>
          <p:cNvSpPr>
            <a:spLocks noGrp="1"/>
          </p:cNvSpPr>
          <p:nvPr>
            <p:ph type="body" sz="quarter" idx="26"/>
          </p:nvPr>
        </p:nvSpPr>
        <p:spPr/>
        <p:txBody>
          <a:bodyPr/>
          <a:lstStyle/>
          <a:p>
            <a:r>
              <a:rPr lang="en-US" dirty="0"/>
              <a:t>H-MHE</a:t>
            </a:r>
            <a:endParaRPr lang="en-CH" dirty="0"/>
          </a:p>
          <a:p>
            <a:endParaRPr lang="en-CH" dirty="0"/>
          </a:p>
        </p:txBody>
      </p:sp>
      <p:pic>
        <p:nvPicPr>
          <p:cNvPr id="85" name="Picture 84">
            <a:extLst>
              <a:ext uri="{FF2B5EF4-FFF2-40B4-BE49-F238E27FC236}">
                <a16:creationId xmlns:a16="http://schemas.microsoft.com/office/drawing/2014/main" id="{044D5D15-DF13-2F16-A372-3444137C54E6}"/>
              </a:ext>
            </a:extLst>
          </p:cNvPr>
          <p:cNvPicPr>
            <a:picLocks noChangeAspect="1"/>
          </p:cNvPicPr>
          <p:nvPr/>
        </p:nvPicPr>
        <p:blipFill>
          <a:blip r:embed="rId2"/>
          <a:stretch>
            <a:fillRect/>
          </a:stretch>
        </p:blipFill>
        <p:spPr>
          <a:xfrm>
            <a:off x="1810138" y="1622454"/>
            <a:ext cx="7792824" cy="4975869"/>
          </a:xfrm>
          <a:prstGeom prst="rect">
            <a:avLst/>
          </a:prstGeom>
        </p:spPr>
      </p:pic>
    </p:spTree>
    <p:extLst>
      <p:ext uri="{BB962C8B-B14F-4D97-AF65-F5344CB8AC3E}">
        <p14:creationId xmlns:p14="http://schemas.microsoft.com/office/powerpoint/2010/main" val="907000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100A-26B0-0564-8F3F-FBACF3195708}"/>
              </a:ext>
            </a:extLst>
          </p:cNvPr>
          <p:cNvSpPr>
            <a:spLocks noGrp="1"/>
          </p:cNvSpPr>
          <p:nvPr>
            <p:ph type="title"/>
          </p:nvPr>
        </p:nvSpPr>
        <p:spPr>
          <a:xfrm>
            <a:off x="838199" y="965863"/>
            <a:ext cx="10797073" cy="656591"/>
          </a:xfrm>
        </p:spPr>
        <p:txBody>
          <a:bodyPr/>
          <a:lstStyle/>
          <a:p>
            <a:r>
              <a:rPr lang="en-US" dirty="0">
                <a:cs typeface="Calibri Light"/>
              </a:rPr>
              <a:t>H-MHE: Hierarchical and Hybrid Access Structure</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5CC84C71-2369-3C43-FDE1-0C4EE1C9B530}"/>
                  </a:ext>
                </a:extLst>
              </p:cNvPr>
              <p:cNvSpPr>
                <a:spLocks noGrp="1"/>
              </p:cNvSpPr>
              <p:nvPr>
                <p:ph type="body" sz="quarter" idx="10"/>
              </p:nvPr>
            </p:nvSpPr>
            <p:spPr>
              <a:xfrm>
                <a:off x="838200" y="2131877"/>
                <a:ext cx="10078616" cy="3745159"/>
              </a:xfrm>
            </p:spPr>
            <p:txBody>
              <a:bodyPr/>
              <a:lstStyle/>
              <a:p>
                <a:r>
                  <a:rPr lang="en-US" sz="2800" dirty="0"/>
                  <a:t>Pros:</a:t>
                </a:r>
              </a:p>
              <a:p>
                <a:pPr lvl="1"/>
                <a:r>
                  <a:rPr lang="en-US" sz="2267" dirty="0"/>
                  <a:t>Strong threat model: Ensure </a:t>
                </a:r>
                <a14:m>
                  <m:oMath xmlns:m="http://schemas.openxmlformats.org/officeDocument/2006/math">
                    <m:nary>
                      <m:naryPr>
                        <m:chr m:val="∑"/>
                        <m:subHide m:val="on"/>
                        <m:supHide m:val="on"/>
                        <m:ctrlPr>
                          <a:rPr lang="en-US" sz="2267" i="1" smtClean="0">
                            <a:latin typeface="Cambria Math" panose="02040503050406030204" pitchFamily="18" charset="0"/>
                          </a:rPr>
                        </m:ctrlPr>
                      </m:naryPr>
                      <m:sub/>
                      <m:sup/>
                      <m:e>
                        <m:sSub>
                          <m:sSubPr>
                            <m:ctrlPr>
                              <a:rPr lang="en-US" sz="2267" i="1" smtClean="0">
                                <a:latin typeface="Cambria Math" panose="02040503050406030204" pitchFamily="18" charset="0"/>
                              </a:rPr>
                            </m:ctrlPr>
                          </m:sSubPr>
                          <m:e>
                            <m:r>
                              <a:rPr lang="en-US" sz="2267" b="0" i="1" smtClean="0">
                                <a:latin typeface="Cambria Math" panose="02040503050406030204" pitchFamily="18" charset="0"/>
                              </a:rPr>
                              <m:t>𝑇</m:t>
                            </m:r>
                          </m:e>
                          <m:sub>
                            <m:r>
                              <a:rPr lang="en-US" sz="2267" b="0" i="1" smtClean="0">
                                <a:latin typeface="Cambria Math" panose="02040503050406030204" pitchFamily="18" charset="0"/>
                              </a:rPr>
                              <m:t>𝑖</m:t>
                            </m:r>
                          </m:sub>
                        </m:sSub>
                      </m:e>
                    </m:nary>
                  </m:oMath>
                </a14:m>
                <a:r>
                  <a:rPr lang="en-US" sz="2267" dirty="0"/>
                  <a:t> guarantee against collusion (</a:t>
                </a:r>
                <a14:m>
                  <m:oMath xmlns:m="http://schemas.openxmlformats.org/officeDocument/2006/math">
                    <m:sSub>
                      <m:sSubPr>
                        <m:ctrlPr>
                          <a:rPr lang="en-US" sz="2267" i="1">
                            <a:latin typeface="Cambria Math" panose="02040503050406030204" pitchFamily="18" charset="0"/>
                          </a:rPr>
                        </m:ctrlPr>
                      </m:sSubPr>
                      <m:e>
                        <m:r>
                          <a:rPr lang="en-US" sz="2267" i="1">
                            <a:latin typeface="Cambria Math" panose="02040503050406030204" pitchFamily="18" charset="0"/>
                          </a:rPr>
                          <m:t>𝑇</m:t>
                        </m:r>
                      </m:e>
                      <m:sub>
                        <m:r>
                          <a:rPr lang="en-US" sz="2267" i="1">
                            <a:latin typeface="Cambria Math" panose="02040503050406030204" pitchFamily="18" charset="0"/>
                          </a:rPr>
                          <m:t>𝑖</m:t>
                        </m:r>
                      </m:sub>
                    </m:sSub>
                  </m:oMath>
                </a14:m>
                <a:r>
                  <a:rPr lang="en-US" sz="2267" dirty="0"/>
                  <a:t>: the threshold of cluster </a:t>
                </a:r>
                <a:r>
                  <a:rPr lang="en-US" sz="2267" dirty="0" err="1"/>
                  <a:t>i</a:t>
                </a:r>
                <a:r>
                  <a:rPr lang="en-US" sz="2267" dirty="0"/>
                  <a:t>. The threshold of clusters running P</a:t>
                </a:r>
                <a:r>
                  <a:rPr lang="en-US" altLang="zh-CN" sz="2267" dirty="0"/>
                  <a:t>MHE</a:t>
                </a:r>
                <a:r>
                  <a:rPr lang="en-US" sz="2267" dirty="0"/>
                  <a:t> protocol can be seen as 1).</a:t>
                </a:r>
              </a:p>
              <a:p>
                <a:pPr lvl="1"/>
                <a:r>
                  <a:rPr lang="en-US" sz="2267" dirty="0"/>
                  <a:t>Resilient to delays or dropouts.</a:t>
                </a:r>
              </a:p>
              <a:p>
                <a:pPr lvl="1"/>
                <a:r>
                  <a:rPr lang="en-US" sz="2267" dirty="0"/>
                  <a:t>Low overhead during setup and configuration changing (only need to perform </a:t>
                </a:r>
                <a:r>
                  <a:rPr lang="en-US" sz="2267" dirty="0" err="1"/>
                  <a:t>Thresholdization</a:t>
                </a:r>
                <a:r>
                  <a:rPr lang="en-US" sz="2267" dirty="0"/>
                  <a:t> inside a cluster and then update the global public key).</a:t>
                </a:r>
              </a:p>
              <a:p>
                <a:pPr lvl="1"/>
                <a:r>
                  <a:rPr lang="en-US" sz="2267" dirty="0"/>
                  <a:t>Flexible choices for different network environments and computation resources.</a:t>
                </a:r>
              </a:p>
              <a:p>
                <a:pPr lvl="1"/>
                <a:r>
                  <a:rPr lang="en-US" sz="2267" dirty="0"/>
                  <a:t>Distribute computation overhead to gateways.</a:t>
                </a:r>
              </a:p>
              <a:p>
                <a:r>
                  <a:rPr lang="en-US" sz="2800" dirty="0"/>
                  <a:t>Cons:</a:t>
                </a:r>
                <a:endParaRPr lang="en-US" sz="1201" dirty="0"/>
              </a:p>
              <a:p>
                <a:pPr lvl="1"/>
                <a:r>
                  <a:rPr lang="en-US" sz="2267" dirty="0"/>
                  <a:t>Weaker collusion defense comparing with raw MHE.</a:t>
                </a:r>
              </a:p>
            </p:txBody>
          </p:sp>
        </mc:Choice>
        <mc:Fallback>
          <p:sp>
            <p:nvSpPr>
              <p:cNvPr id="3" name="Text Placeholder 2">
                <a:extLst>
                  <a:ext uri="{FF2B5EF4-FFF2-40B4-BE49-F238E27FC236}">
                    <a16:creationId xmlns:a16="http://schemas.microsoft.com/office/drawing/2014/main" id="{5CC84C71-2369-3C43-FDE1-0C4EE1C9B530}"/>
                  </a:ext>
                </a:extLst>
              </p:cNvPr>
              <p:cNvSpPr>
                <a:spLocks noGrp="1" noRot="1" noChangeAspect="1" noMove="1" noResize="1" noEditPoints="1" noAdjustHandles="1" noChangeArrowheads="1" noChangeShapeType="1" noTextEdit="1"/>
              </p:cNvSpPr>
              <p:nvPr>
                <p:ph type="body" sz="quarter" idx="10"/>
              </p:nvPr>
            </p:nvSpPr>
            <p:spPr>
              <a:xfrm>
                <a:off x="838200" y="2131877"/>
                <a:ext cx="10078616" cy="3745159"/>
              </a:xfrm>
              <a:blipFill>
                <a:blip r:embed="rId2"/>
                <a:stretch>
                  <a:fillRect l="-2015" t="-5424" r="-1385" b="-5085"/>
                </a:stretch>
              </a:blipFill>
            </p:spPr>
            <p:txBody>
              <a:bodyPr/>
              <a:lstStyle/>
              <a:p>
                <a:r>
                  <a:rPr lang="en-CH">
                    <a:noFill/>
                  </a:rPr>
                  <a:t> </a:t>
                </a:r>
              </a:p>
            </p:txBody>
          </p:sp>
        </mc:Fallback>
      </mc:AlternateContent>
      <p:sp>
        <p:nvSpPr>
          <p:cNvPr id="4" name="Text Placeholder 3">
            <a:extLst>
              <a:ext uri="{FF2B5EF4-FFF2-40B4-BE49-F238E27FC236}">
                <a16:creationId xmlns:a16="http://schemas.microsoft.com/office/drawing/2014/main" id="{5C64AF1F-A887-E173-610C-44C2B4AE3415}"/>
              </a:ext>
            </a:extLst>
          </p:cNvPr>
          <p:cNvSpPr>
            <a:spLocks noGrp="1"/>
          </p:cNvSpPr>
          <p:nvPr>
            <p:ph type="body" sz="quarter" idx="26"/>
          </p:nvPr>
        </p:nvSpPr>
        <p:spPr/>
        <p:txBody>
          <a:bodyPr/>
          <a:lstStyle/>
          <a:p>
            <a:r>
              <a:rPr lang="en-GB" dirty="0"/>
              <a:t>H-MHE</a:t>
            </a:r>
          </a:p>
        </p:txBody>
      </p:sp>
    </p:spTree>
    <p:extLst>
      <p:ext uri="{BB962C8B-B14F-4D97-AF65-F5344CB8AC3E}">
        <p14:creationId xmlns:p14="http://schemas.microsoft.com/office/powerpoint/2010/main" val="2608339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5A8151-1F73-0843-735F-AF9716732E02}"/>
              </a:ext>
            </a:extLst>
          </p:cNvPr>
          <p:cNvSpPr>
            <a:spLocks noGrp="1"/>
          </p:cNvSpPr>
          <p:nvPr>
            <p:ph type="body" sz="quarter" idx="15"/>
          </p:nvPr>
        </p:nvSpPr>
        <p:spPr>
          <a:xfrm>
            <a:off x="703446" y="2878728"/>
            <a:ext cx="10515599" cy="777641"/>
          </a:xfrm>
        </p:spPr>
        <p:txBody>
          <a:bodyPr/>
          <a:lstStyle/>
          <a:p>
            <a:pPr algn="ctr"/>
            <a:r>
              <a:rPr lang="en-US" sz="7200" dirty="0"/>
              <a:t>Implementation</a:t>
            </a:r>
            <a:endParaRPr lang="en-CH" sz="7200" dirty="0"/>
          </a:p>
        </p:txBody>
      </p:sp>
    </p:spTree>
    <p:extLst>
      <p:ext uri="{BB962C8B-B14F-4D97-AF65-F5344CB8AC3E}">
        <p14:creationId xmlns:p14="http://schemas.microsoft.com/office/powerpoint/2010/main" val="4088528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100A-26B0-0564-8F3F-FBACF3195708}"/>
              </a:ext>
            </a:extLst>
          </p:cNvPr>
          <p:cNvSpPr>
            <a:spLocks noGrp="1"/>
          </p:cNvSpPr>
          <p:nvPr>
            <p:ph type="title"/>
          </p:nvPr>
        </p:nvSpPr>
        <p:spPr/>
        <p:txBody>
          <a:bodyPr/>
          <a:lstStyle/>
          <a:p>
            <a:r>
              <a:rPr lang="en-US" dirty="0"/>
              <a:t>Cryptosystem</a:t>
            </a:r>
            <a:endParaRPr lang="en-CH"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5CC84C71-2369-3C43-FDE1-0C4EE1C9B530}"/>
                  </a:ext>
                </a:extLst>
              </p:cNvPr>
              <p:cNvSpPr>
                <a:spLocks noGrp="1"/>
              </p:cNvSpPr>
              <p:nvPr>
                <p:ph type="body" sz="quarter" idx="10"/>
              </p:nvPr>
            </p:nvSpPr>
            <p:spPr/>
            <p:txBody>
              <a:bodyPr/>
              <a:lstStyle/>
              <a:p>
                <a:r>
                  <a:rPr lang="en-US" sz="2800" dirty="0"/>
                  <a:t>Language: Go</a:t>
                </a:r>
              </a:p>
              <a:p>
                <a:r>
                  <a:rPr lang="en-US" sz="2800" dirty="0"/>
                  <a:t>Library: </a:t>
                </a:r>
                <a:r>
                  <a:rPr lang="en-US" sz="2800" dirty="0" err="1"/>
                  <a:t>Lattigo</a:t>
                </a:r>
                <a:r>
                  <a:rPr lang="en-US" sz="2800" dirty="0"/>
                  <a:t> v5.01.</a:t>
                </a:r>
              </a:p>
              <a:p>
                <a:r>
                  <a:rPr lang="en-US" sz="2800" dirty="0"/>
                  <a:t>Scheme: CKKS</a:t>
                </a:r>
              </a:p>
              <a:p>
                <a:r>
                  <a:rPr lang="en-US" sz="2800" dirty="0"/>
                  <a:t>Security level: 128-bit</a:t>
                </a:r>
                <a:r>
                  <a:rPr lang="zh-CN" altLang="en-US" sz="2800" dirty="0"/>
                  <a:t> </a:t>
                </a:r>
                <a:r>
                  <a:rPr lang="en-US" altLang="zh-CN" sz="2800" dirty="0"/>
                  <a:t>Quantum</a:t>
                </a:r>
                <a:endParaRPr lang="en-US" sz="2800" dirty="0"/>
              </a:p>
              <a:p>
                <a:r>
                  <a:rPr lang="en-US" sz="2800" dirty="0"/>
                  <a:t>Evaluation (</a:t>
                </a:r>
                <a14:m>
                  <m:oMath xmlns:m="http://schemas.openxmlformats.org/officeDocument/2006/math">
                    <m:r>
                      <m:rPr>
                        <m:sty m:val="p"/>
                      </m:rPr>
                      <a:rPr lang="en-US" sz="2800" b="0" i="0" smtClean="0">
                        <a:latin typeface="Cambria Math" panose="02040503050406030204" pitchFamily="18" charset="0"/>
                      </a:rPr>
                      <m:t>f</m:t>
                    </m:r>
                    <m:r>
                      <a:rPr lang="en-US" sz="2800" b="0" i="1" smtClean="0">
                        <a:latin typeface="Cambria Math" panose="02040503050406030204" pitchFamily="18" charset="0"/>
                      </a:rPr>
                      <m:t>(.)</m:t>
                    </m:r>
                  </m:oMath>
                </a14:m>
                <a:r>
                  <a:rPr lang="en-US" sz="2800" dirty="0"/>
                  <a:t>): Addition among ciphertexts during aggregation</a:t>
                </a:r>
              </a:p>
              <a:p>
                <a:r>
                  <a:rPr lang="en-US" sz="2800" dirty="0"/>
                  <a:t>Communication: Go channels</a:t>
                </a:r>
              </a:p>
              <a:p>
                <a:pPr marL="0" indent="0">
                  <a:buNone/>
                </a:pPr>
                <a:endParaRPr lang="en-US" sz="2800" dirty="0"/>
              </a:p>
            </p:txBody>
          </p:sp>
        </mc:Choice>
        <mc:Fallback>
          <p:sp>
            <p:nvSpPr>
              <p:cNvPr id="3" name="Text Placeholder 2">
                <a:extLst>
                  <a:ext uri="{FF2B5EF4-FFF2-40B4-BE49-F238E27FC236}">
                    <a16:creationId xmlns:a16="http://schemas.microsoft.com/office/drawing/2014/main" id="{5CC84C71-2369-3C43-FDE1-0C4EE1C9B530}"/>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1930" t="-4068"/>
                </a:stretch>
              </a:blipFill>
            </p:spPr>
            <p:txBody>
              <a:bodyPr/>
              <a:lstStyle/>
              <a:p>
                <a:r>
                  <a:rPr lang="en-CH">
                    <a:noFill/>
                  </a:rPr>
                  <a:t> </a:t>
                </a:r>
              </a:p>
            </p:txBody>
          </p:sp>
        </mc:Fallback>
      </mc:AlternateContent>
      <p:sp>
        <p:nvSpPr>
          <p:cNvPr id="4" name="Text Placeholder 3">
            <a:extLst>
              <a:ext uri="{FF2B5EF4-FFF2-40B4-BE49-F238E27FC236}">
                <a16:creationId xmlns:a16="http://schemas.microsoft.com/office/drawing/2014/main" id="{5C64AF1F-A887-E173-610C-44C2B4AE3415}"/>
              </a:ext>
            </a:extLst>
          </p:cNvPr>
          <p:cNvSpPr>
            <a:spLocks noGrp="1"/>
          </p:cNvSpPr>
          <p:nvPr>
            <p:ph type="body" sz="quarter" idx="26"/>
          </p:nvPr>
        </p:nvSpPr>
        <p:spPr/>
        <p:txBody>
          <a:bodyPr/>
          <a:lstStyle/>
          <a:p>
            <a:r>
              <a:rPr lang="en-US" dirty="0"/>
              <a:t>Implementation</a:t>
            </a:r>
            <a:endParaRPr lang="en-GB" dirty="0"/>
          </a:p>
        </p:txBody>
      </p:sp>
    </p:spTree>
    <p:extLst>
      <p:ext uri="{BB962C8B-B14F-4D97-AF65-F5344CB8AC3E}">
        <p14:creationId xmlns:p14="http://schemas.microsoft.com/office/powerpoint/2010/main" val="3573934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100A-26B0-0564-8F3F-FBACF3195708}"/>
              </a:ext>
            </a:extLst>
          </p:cNvPr>
          <p:cNvSpPr>
            <a:spLocks noGrp="1"/>
          </p:cNvSpPr>
          <p:nvPr>
            <p:ph type="title"/>
          </p:nvPr>
        </p:nvSpPr>
        <p:spPr/>
        <p:txBody>
          <a:bodyPr/>
          <a:lstStyle/>
          <a:p>
            <a:r>
              <a:rPr lang="en-US" dirty="0"/>
              <a:t>Federated Learning</a:t>
            </a:r>
            <a:endParaRPr lang="en-CH" dirty="0"/>
          </a:p>
        </p:txBody>
      </p:sp>
      <p:sp>
        <p:nvSpPr>
          <p:cNvPr id="3" name="Text Placeholder 2">
            <a:extLst>
              <a:ext uri="{FF2B5EF4-FFF2-40B4-BE49-F238E27FC236}">
                <a16:creationId xmlns:a16="http://schemas.microsoft.com/office/drawing/2014/main" id="{5CC84C71-2369-3C43-FDE1-0C4EE1C9B530}"/>
              </a:ext>
            </a:extLst>
          </p:cNvPr>
          <p:cNvSpPr>
            <a:spLocks noGrp="1"/>
          </p:cNvSpPr>
          <p:nvPr>
            <p:ph type="body" sz="quarter" idx="10"/>
          </p:nvPr>
        </p:nvSpPr>
        <p:spPr/>
        <p:txBody>
          <a:bodyPr/>
          <a:lstStyle/>
          <a:p>
            <a:r>
              <a:rPr lang="en-US" sz="2800" dirty="0"/>
              <a:t>Language: Go</a:t>
            </a:r>
          </a:p>
          <a:p>
            <a:r>
              <a:rPr lang="en-US" sz="2800" dirty="0"/>
              <a:t>Library: modified Go-deep.</a:t>
            </a:r>
          </a:p>
          <a:p>
            <a:r>
              <a:rPr lang="en-US" sz="2800" dirty="0"/>
              <a:t>Dataset: </a:t>
            </a:r>
            <a:r>
              <a:rPr lang="en-US" sz="2800" dirty="0" err="1"/>
              <a:t>MNiST</a:t>
            </a:r>
            <a:endParaRPr lang="en-US" sz="2800" dirty="0"/>
          </a:p>
          <a:p>
            <a:r>
              <a:rPr lang="en-US" sz="2800" dirty="0"/>
              <a:t>Networks: MLP with 2 fully-connected layers (~40,000 parameters)</a:t>
            </a:r>
          </a:p>
          <a:p>
            <a:r>
              <a:rPr lang="en-US" altLang="zh-CN" sz="2800" dirty="0"/>
              <a:t>Training: batch training</a:t>
            </a:r>
            <a:endParaRPr lang="en-US" sz="2800" dirty="0"/>
          </a:p>
          <a:p>
            <a:r>
              <a:rPr lang="en-US" sz="2800" dirty="0"/>
              <a:t>Communication: Go channels</a:t>
            </a:r>
          </a:p>
        </p:txBody>
      </p:sp>
      <p:sp>
        <p:nvSpPr>
          <p:cNvPr id="4" name="Text Placeholder 3">
            <a:extLst>
              <a:ext uri="{FF2B5EF4-FFF2-40B4-BE49-F238E27FC236}">
                <a16:creationId xmlns:a16="http://schemas.microsoft.com/office/drawing/2014/main" id="{5C64AF1F-A887-E173-610C-44C2B4AE3415}"/>
              </a:ext>
            </a:extLst>
          </p:cNvPr>
          <p:cNvSpPr>
            <a:spLocks noGrp="1"/>
          </p:cNvSpPr>
          <p:nvPr>
            <p:ph type="body" sz="quarter" idx="26"/>
          </p:nvPr>
        </p:nvSpPr>
        <p:spPr/>
        <p:txBody>
          <a:bodyPr/>
          <a:lstStyle/>
          <a:p>
            <a:r>
              <a:rPr lang="en-US" dirty="0"/>
              <a:t>Implementation</a:t>
            </a:r>
            <a:endParaRPr lang="en-GB" dirty="0"/>
          </a:p>
        </p:txBody>
      </p:sp>
    </p:spTree>
    <p:extLst>
      <p:ext uri="{BB962C8B-B14F-4D97-AF65-F5344CB8AC3E}">
        <p14:creationId xmlns:p14="http://schemas.microsoft.com/office/powerpoint/2010/main" val="3551635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5A8151-1F73-0843-735F-AF9716732E02}"/>
              </a:ext>
            </a:extLst>
          </p:cNvPr>
          <p:cNvSpPr>
            <a:spLocks noGrp="1"/>
          </p:cNvSpPr>
          <p:nvPr>
            <p:ph type="body" sz="quarter" idx="15"/>
          </p:nvPr>
        </p:nvSpPr>
        <p:spPr>
          <a:xfrm>
            <a:off x="703446" y="2878728"/>
            <a:ext cx="10515599" cy="777641"/>
          </a:xfrm>
        </p:spPr>
        <p:txBody>
          <a:bodyPr/>
          <a:lstStyle/>
          <a:p>
            <a:pPr algn="ctr"/>
            <a:r>
              <a:rPr lang="en-US" altLang="zh-CN" sz="7200" dirty="0"/>
              <a:t>Evaluation</a:t>
            </a:r>
            <a:endParaRPr lang="en-CH" sz="7200" dirty="0"/>
          </a:p>
        </p:txBody>
      </p:sp>
    </p:spTree>
    <p:extLst>
      <p:ext uri="{BB962C8B-B14F-4D97-AF65-F5344CB8AC3E}">
        <p14:creationId xmlns:p14="http://schemas.microsoft.com/office/powerpoint/2010/main" val="3008911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100A-26B0-0564-8F3F-FBACF3195708}"/>
              </a:ext>
            </a:extLst>
          </p:cNvPr>
          <p:cNvSpPr>
            <a:spLocks noGrp="1"/>
          </p:cNvSpPr>
          <p:nvPr>
            <p:ph type="title"/>
          </p:nvPr>
        </p:nvSpPr>
        <p:spPr/>
        <p:txBody>
          <a:bodyPr/>
          <a:lstStyle/>
          <a:p>
            <a:r>
              <a:rPr lang="en-US" altLang="zh-CN" dirty="0"/>
              <a:t>Heterogeneity</a:t>
            </a:r>
            <a:r>
              <a:rPr lang="zh-CN" altLang="en-US" dirty="0"/>
              <a:t> </a:t>
            </a:r>
            <a:r>
              <a:rPr lang="en-US" altLang="zh-CN" dirty="0"/>
              <a:t>and</a:t>
            </a:r>
            <a:r>
              <a:rPr lang="zh-CN" altLang="en-US" dirty="0"/>
              <a:t> </a:t>
            </a:r>
            <a:r>
              <a:rPr lang="en-US" altLang="zh-CN" dirty="0"/>
              <a:t>Unreliability</a:t>
            </a:r>
            <a:endParaRPr lang="en-CH" dirty="0"/>
          </a:p>
        </p:txBody>
      </p:sp>
      <p:sp>
        <p:nvSpPr>
          <p:cNvPr id="4" name="Text Placeholder 3">
            <a:extLst>
              <a:ext uri="{FF2B5EF4-FFF2-40B4-BE49-F238E27FC236}">
                <a16:creationId xmlns:a16="http://schemas.microsoft.com/office/drawing/2014/main" id="{5C64AF1F-A887-E173-610C-44C2B4AE3415}"/>
              </a:ext>
            </a:extLst>
          </p:cNvPr>
          <p:cNvSpPr>
            <a:spLocks noGrp="1"/>
          </p:cNvSpPr>
          <p:nvPr>
            <p:ph type="body" sz="quarter" idx="26"/>
          </p:nvPr>
        </p:nvSpPr>
        <p:spPr/>
        <p:txBody>
          <a:bodyPr/>
          <a:lstStyle/>
          <a:p>
            <a:r>
              <a:rPr lang="en-US" altLang="zh-CN" dirty="0"/>
              <a:t>Network</a:t>
            </a:r>
            <a:r>
              <a:rPr lang="zh-CN" altLang="en-US" dirty="0"/>
              <a:t> </a:t>
            </a:r>
            <a:r>
              <a:rPr lang="en-US" altLang="zh-CN" dirty="0"/>
              <a:t>Simulation</a:t>
            </a:r>
            <a:endParaRPr lang="en-GB" dirty="0"/>
          </a:p>
        </p:txBody>
      </p:sp>
      <p:graphicFrame>
        <p:nvGraphicFramePr>
          <p:cNvPr id="8" name="Table 7">
            <a:extLst>
              <a:ext uri="{FF2B5EF4-FFF2-40B4-BE49-F238E27FC236}">
                <a16:creationId xmlns:a16="http://schemas.microsoft.com/office/drawing/2014/main" id="{793F0889-E057-415F-27B9-10309FE4FB37}"/>
              </a:ext>
            </a:extLst>
          </p:cNvPr>
          <p:cNvGraphicFramePr>
            <a:graphicFrameLocks noGrp="1"/>
          </p:cNvGraphicFramePr>
          <p:nvPr>
            <p:extLst>
              <p:ext uri="{D42A27DB-BD31-4B8C-83A1-F6EECF244321}">
                <p14:modId xmlns:p14="http://schemas.microsoft.com/office/powerpoint/2010/main" val="1667729748"/>
              </p:ext>
            </p:extLst>
          </p:nvPr>
        </p:nvGraphicFramePr>
        <p:xfrm>
          <a:off x="2025731" y="2363003"/>
          <a:ext cx="8128000" cy="27686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990445582"/>
                    </a:ext>
                  </a:extLst>
                </a:gridCol>
                <a:gridCol w="2032000">
                  <a:extLst>
                    <a:ext uri="{9D8B030D-6E8A-4147-A177-3AD203B41FA5}">
                      <a16:colId xmlns:a16="http://schemas.microsoft.com/office/drawing/2014/main" val="3875714092"/>
                    </a:ext>
                  </a:extLst>
                </a:gridCol>
                <a:gridCol w="2032000">
                  <a:extLst>
                    <a:ext uri="{9D8B030D-6E8A-4147-A177-3AD203B41FA5}">
                      <a16:colId xmlns:a16="http://schemas.microsoft.com/office/drawing/2014/main" val="1076231816"/>
                    </a:ext>
                  </a:extLst>
                </a:gridCol>
                <a:gridCol w="2032000">
                  <a:extLst>
                    <a:ext uri="{9D8B030D-6E8A-4147-A177-3AD203B41FA5}">
                      <a16:colId xmlns:a16="http://schemas.microsoft.com/office/drawing/2014/main" val="1968812249"/>
                    </a:ext>
                  </a:extLst>
                </a:gridCol>
              </a:tblGrid>
              <a:tr h="370840">
                <a:tc>
                  <a:txBody>
                    <a:bodyPr/>
                    <a:lstStyle/>
                    <a:p>
                      <a:r>
                        <a:rPr lang="en-US" altLang="zh-CN" dirty="0"/>
                        <a:t>Category</a:t>
                      </a:r>
                      <a:r>
                        <a:rPr lang="zh-CN" altLang="en-US" dirty="0"/>
                        <a:t> </a:t>
                      </a:r>
                      <a:r>
                        <a:rPr lang="en-US" altLang="zh-CN" dirty="0"/>
                        <a:t>#</a:t>
                      </a:r>
                      <a:endParaRPr lang="en-CH" dirty="0"/>
                    </a:p>
                  </a:txBody>
                  <a:tcPr/>
                </a:tc>
                <a:tc>
                  <a:txBody>
                    <a:bodyPr/>
                    <a:lstStyle/>
                    <a:p>
                      <a:r>
                        <a:rPr lang="en-US" altLang="zh-CN" dirty="0"/>
                        <a:t>Average</a:t>
                      </a:r>
                      <a:r>
                        <a:rPr lang="zh-CN" altLang="en-US" dirty="0"/>
                        <a:t> </a:t>
                      </a:r>
                      <a:r>
                        <a:rPr lang="en-US" altLang="zh-CN" dirty="0"/>
                        <a:t>dropout</a:t>
                      </a:r>
                      <a:r>
                        <a:rPr lang="zh-CN" altLang="en-US" dirty="0"/>
                        <a:t> </a:t>
                      </a:r>
                      <a:r>
                        <a:rPr lang="en-US" altLang="zh-CN" dirty="0"/>
                        <a:t>rate</a:t>
                      </a:r>
                      <a:endParaRPr lang="en-CH" dirty="0"/>
                    </a:p>
                  </a:txBody>
                  <a:tcPr/>
                </a:tc>
                <a:tc>
                  <a:txBody>
                    <a:bodyPr/>
                    <a:lstStyle/>
                    <a:p>
                      <a:r>
                        <a:rPr lang="en-GB" dirty="0"/>
                        <a:t>Number of devices</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800" b="1" kern="1200" dirty="0">
                          <a:solidFill>
                            <a:schemeClr val="lt1"/>
                          </a:solidFill>
                          <a:effectLst/>
                          <a:latin typeface="+mn-lt"/>
                          <a:ea typeface="+mn-ea"/>
                          <a:cs typeface="+mn-cs"/>
                        </a:rPr>
                        <a:t>Threshold of H-MHE clusters </a:t>
                      </a:r>
                      <a:endParaRPr lang="en-GB" dirty="0"/>
                    </a:p>
                    <a:p>
                      <a:endParaRPr lang="en-CH" dirty="0"/>
                    </a:p>
                  </a:txBody>
                  <a:tcPr/>
                </a:tc>
                <a:extLst>
                  <a:ext uri="{0D108BD9-81ED-4DB2-BD59-A6C34878D82A}">
                    <a16:rowId xmlns:a16="http://schemas.microsoft.com/office/drawing/2014/main" val="3361892696"/>
                  </a:ext>
                </a:extLst>
              </a:tr>
              <a:tr h="370840">
                <a:tc>
                  <a:txBody>
                    <a:bodyPr/>
                    <a:lstStyle/>
                    <a:p>
                      <a:r>
                        <a:rPr lang="en-US" altLang="zh-CN" dirty="0"/>
                        <a:t>1</a:t>
                      </a:r>
                      <a:endParaRPr lang="en-CH" dirty="0"/>
                    </a:p>
                  </a:txBody>
                  <a:tcPr/>
                </a:tc>
                <a:tc>
                  <a:txBody>
                    <a:bodyPr/>
                    <a:lstStyle/>
                    <a:p>
                      <a:r>
                        <a:rPr lang="en-US" altLang="zh-CN" dirty="0"/>
                        <a:t>0.5</a:t>
                      </a:r>
                      <a:endParaRPr lang="en-CH" dirty="0"/>
                    </a:p>
                  </a:txBody>
                  <a:tcPr/>
                </a:tc>
                <a:tc>
                  <a:txBody>
                    <a:bodyPr/>
                    <a:lstStyle/>
                    <a:p>
                      <a:r>
                        <a:rPr lang="en-US" altLang="zh-CN" dirty="0"/>
                        <a:t>25</a:t>
                      </a:r>
                      <a:endParaRPr lang="en-CH" dirty="0"/>
                    </a:p>
                  </a:txBody>
                  <a:tcPr/>
                </a:tc>
                <a:tc>
                  <a:txBody>
                    <a:bodyPr/>
                    <a:lstStyle/>
                    <a:p>
                      <a:r>
                        <a:rPr lang="en-US" altLang="zh-CN" dirty="0"/>
                        <a:t>4</a:t>
                      </a:r>
                      <a:endParaRPr lang="en-CH" dirty="0"/>
                    </a:p>
                  </a:txBody>
                  <a:tcPr/>
                </a:tc>
                <a:extLst>
                  <a:ext uri="{0D108BD9-81ED-4DB2-BD59-A6C34878D82A}">
                    <a16:rowId xmlns:a16="http://schemas.microsoft.com/office/drawing/2014/main" val="3080914212"/>
                  </a:ext>
                </a:extLst>
              </a:tr>
              <a:tr h="370840">
                <a:tc>
                  <a:txBody>
                    <a:bodyPr/>
                    <a:lstStyle/>
                    <a:p>
                      <a:r>
                        <a:rPr lang="en-US" altLang="zh-CN" dirty="0"/>
                        <a:t>2</a:t>
                      </a:r>
                      <a:endParaRPr lang="en-CH" dirty="0"/>
                    </a:p>
                  </a:txBody>
                  <a:tcPr/>
                </a:tc>
                <a:tc>
                  <a:txBody>
                    <a:bodyPr/>
                    <a:lstStyle/>
                    <a:p>
                      <a:r>
                        <a:rPr lang="en-US" altLang="zh-CN" dirty="0"/>
                        <a:t>0.2</a:t>
                      </a:r>
                      <a:endParaRPr lang="en-CH" dirty="0"/>
                    </a:p>
                  </a:txBody>
                  <a:tcPr/>
                </a:tc>
                <a:tc>
                  <a:txBody>
                    <a:bodyPr/>
                    <a:lstStyle/>
                    <a:p>
                      <a:r>
                        <a:rPr lang="en-US" altLang="zh-CN" dirty="0"/>
                        <a:t>25</a:t>
                      </a:r>
                      <a:endParaRPr lang="en-CH" dirty="0"/>
                    </a:p>
                  </a:txBody>
                  <a:tcPr/>
                </a:tc>
                <a:tc>
                  <a:txBody>
                    <a:bodyPr/>
                    <a:lstStyle/>
                    <a:p>
                      <a:r>
                        <a:rPr lang="en-US" altLang="zh-CN" dirty="0"/>
                        <a:t>9</a:t>
                      </a:r>
                      <a:endParaRPr lang="en-CH" dirty="0"/>
                    </a:p>
                  </a:txBody>
                  <a:tcPr/>
                </a:tc>
                <a:extLst>
                  <a:ext uri="{0D108BD9-81ED-4DB2-BD59-A6C34878D82A}">
                    <a16:rowId xmlns:a16="http://schemas.microsoft.com/office/drawing/2014/main" val="4267713055"/>
                  </a:ext>
                </a:extLst>
              </a:tr>
              <a:tr h="370840">
                <a:tc>
                  <a:txBody>
                    <a:bodyPr/>
                    <a:lstStyle/>
                    <a:p>
                      <a:r>
                        <a:rPr lang="en-US" altLang="zh-CN" dirty="0"/>
                        <a:t>3</a:t>
                      </a:r>
                      <a:endParaRPr lang="en-CH" dirty="0"/>
                    </a:p>
                  </a:txBody>
                  <a:tcPr/>
                </a:tc>
                <a:tc>
                  <a:txBody>
                    <a:bodyPr/>
                    <a:lstStyle/>
                    <a:p>
                      <a:r>
                        <a:rPr lang="en-US" altLang="zh-CN" dirty="0"/>
                        <a:t>0.05</a:t>
                      </a:r>
                      <a:endParaRPr lang="en-CH" dirty="0"/>
                    </a:p>
                  </a:txBody>
                  <a:tcPr/>
                </a:tc>
                <a:tc>
                  <a:txBody>
                    <a:bodyPr/>
                    <a:lstStyle/>
                    <a:p>
                      <a:r>
                        <a:rPr lang="en-US" altLang="zh-CN" dirty="0"/>
                        <a:t>25</a:t>
                      </a:r>
                      <a:endParaRPr lang="en-CH" dirty="0"/>
                    </a:p>
                  </a:txBody>
                  <a:tcPr/>
                </a:tc>
                <a:tc>
                  <a:txBody>
                    <a:bodyPr/>
                    <a:lstStyle/>
                    <a:p>
                      <a:r>
                        <a:rPr lang="en-US" altLang="zh-CN" dirty="0"/>
                        <a:t>17</a:t>
                      </a:r>
                      <a:endParaRPr lang="en-CH" dirty="0"/>
                    </a:p>
                  </a:txBody>
                  <a:tcPr/>
                </a:tc>
                <a:extLst>
                  <a:ext uri="{0D108BD9-81ED-4DB2-BD59-A6C34878D82A}">
                    <a16:rowId xmlns:a16="http://schemas.microsoft.com/office/drawing/2014/main" val="3468159203"/>
                  </a:ext>
                </a:extLst>
              </a:tr>
              <a:tr h="370840">
                <a:tc>
                  <a:txBody>
                    <a:bodyPr/>
                    <a:lstStyle/>
                    <a:p>
                      <a:r>
                        <a:rPr lang="en-US" altLang="zh-CN" dirty="0"/>
                        <a:t>4</a:t>
                      </a:r>
                      <a:endParaRPr lang="en-CH" dirty="0"/>
                    </a:p>
                  </a:txBody>
                  <a:tcPr/>
                </a:tc>
                <a:tc>
                  <a:txBody>
                    <a:bodyPr/>
                    <a:lstStyle/>
                    <a:p>
                      <a:r>
                        <a:rPr lang="en-US" altLang="zh-CN" dirty="0"/>
                        <a:t>0.01</a:t>
                      </a:r>
                      <a:endParaRPr lang="en-CH" dirty="0"/>
                    </a:p>
                  </a:txBody>
                  <a:tcPr/>
                </a:tc>
                <a:tc>
                  <a:txBody>
                    <a:bodyPr/>
                    <a:lstStyle/>
                    <a:p>
                      <a:r>
                        <a:rPr lang="en-US" altLang="zh-CN" dirty="0"/>
                        <a:t>25</a:t>
                      </a:r>
                      <a:endParaRPr lang="en-CH" dirty="0"/>
                    </a:p>
                  </a:txBody>
                  <a:tcPr/>
                </a:tc>
                <a:tc>
                  <a:txBody>
                    <a:bodyPr/>
                    <a:lstStyle/>
                    <a:p>
                      <a:r>
                        <a:rPr lang="en-US" altLang="zh-CN" dirty="0"/>
                        <a:t>20</a:t>
                      </a:r>
                      <a:endParaRPr lang="en-CH" dirty="0"/>
                    </a:p>
                  </a:txBody>
                  <a:tcPr/>
                </a:tc>
                <a:extLst>
                  <a:ext uri="{0D108BD9-81ED-4DB2-BD59-A6C34878D82A}">
                    <a16:rowId xmlns:a16="http://schemas.microsoft.com/office/drawing/2014/main" val="2003608190"/>
                  </a:ext>
                </a:extLst>
              </a:tr>
              <a:tr h="370840">
                <a:tc>
                  <a:txBody>
                    <a:bodyPr/>
                    <a:lstStyle/>
                    <a:p>
                      <a:r>
                        <a:rPr lang="en-CH" dirty="0"/>
                        <a:t>Sum</a:t>
                      </a:r>
                    </a:p>
                  </a:txBody>
                  <a:tcPr/>
                </a:tc>
                <a:tc>
                  <a:txBody>
                    <a:bodyPr/>
                    <a:lstStyle/>
                    <a:p>
                      <a:r>
                        <a:rPr lang="en-CH" dirty="0"/>
                        <a:t>-</a:t>
                      </a:r>
                    </a:p>
                  </a:txBody>
                  <a:tcPr/>
                </a:tc>
                <a:tc>
                  <a:txBody>
                    <a:bodyPr/>
                    <a:lstStyle/>
                    <a:p>
                      <a:r>
                        <a:rPr lang="en-CH" dirty="0"/>
                        <a:t>100</a:t>
                      </a:r>
                    </a:p>
                  </a:txBody>
                  <a:tcPr/>
                </a:tc>
                <a:tc>
                  <a:txBody>
                    <a:bodyPr/>
                    <a:lstStyle/>
                    <a:p>
                      <a:r>
                        <a:rPr lang="en-CH" dirty="0"/>
                        <a:t>50</a:t>
                      </a:r>
                    </a:p>
                  </a:txBody>
                  <a:tcPr/>
                </a:tc>
                <a:extLst>
                  <a:ext uri="{0D108BD9-81ED-4DB2-BD59-A6C34878D82A}">
                    <a16:rowId xmlns:a16="http://schemas.microsoft.com/office/drawing/2014/main" val="1285692841"/>
                  </a:ext>
                </a:extLst>
              </a:tr>
            </a:tbl>
          </a:graphicData>
        </a:graphic>
      </p:graphicFrame>
    </p:spTree>
    <p:extLst>
      <p:ext uri="{BB962C8B-B14F-4D97-AF65-F5344CB8AC3E}">
        <p14:creationId xmlns:p14="http://schemas.microsoft.com/office/powerpoint/2010/main" val="2280964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100A-26B0-0564-8F3F-FBACF3195708}"/>
              </a:ext>
            </a:extLst>
          </p:cNvPr>
          <p:cNvSpPr>
            <a:spLocks noGrp="1"/>
          </p:cNvSpPr>
          <p:nvPr>
            <p:ph type="title"/>
          </p:nvPr>
        </p:nvSpPr>
        <p:spPr/>
        <p:txBody>
          <a:bodyPr/>
          <a:lstStyle/>
          <a:p>
            <a:r>
              <a:rPr lang="en-US" altLang="zh-CN" dirty="0"/>
              <a:t>Results</a:t>
            </a:r>
            <a:endParaRPr lang="en-CH" dirty="0"/>
          </a:p>
        </p:txBody>
      </p:sp>
      <p:sp>
        <p:nvSpPr>
          <p:cNvPr id="4" name="Text Placeholder 3">
            <a:extLst>
              <a:ext uri="{FF2B5EF4-FFF2-40B4-BE49-F238E27FC236}">
                <a16:creationId xmlns:a16="http://schemas.microsoft.com/office/drawing/2014/main" id="{5C64AF1F-A887-E173-610C-44C2B4AE3415}"/>
              </a:ext>
            </a:extLst>
          </p:cNvPr>
          <p:cNvSpPr>
            <a:spLocks noGrp="1"/>
          </p:cNvSpPr>
          <p:nvPr>
            <p:ph type="body" sz="quarter" idx="26"/>
          </p:nvPr>
        </p:nvSpPr>
        <p:spPr/>
        <p:txBody>
          <a:bodyPr/>
          <a:lstStyle/>
          <a:p>
            <a:r>
              <a:rPr lang="en-US" altLang="zh-CN" dirty="0"/>
              <a:t>Evaluation</a:t>
            </a:r>
            <a:endParaRPr lang="en-GB" dirty="0"/>
          </a:p>
        </p:txBody>
      </p:sp>
      <p:graphicFrame>
        <p:nvGraphicFramePr>
          <p:cNvPr id="8" name="Table 7">
            <a:extLst>
              <a:ext uri="{FF2B5EF4-FFF2-40B4-BE49-F238E27FC236}">
                <a16:creationId xmlns:a16="http://schemas.microsoft.com/office/drawing/2014/main" id="{793F0889-E057-415F-27B9-10309FE4FB37}"/>
              </a:ext>
            </a:extLst>
          </p:cNvPr>
          <p:cNvGraphicFramePr>
            <a:graphicFrameLocks noGrp="1"/>
          </p:cNvGraphicFramePr>
          <p:nvPr>
            <p:extLst>
              <p:ext uri="{D42A27DB-BD31-4B8C-83A1-F6EECF244321}">
                <p14:modId xmlns:p14="http://schemas.microsoft.com/office/powerpoint/2010/main" val="2930249046"/>
              </p:ext>
            </p:extLst>
          </p:nvPr>
        </p:nvGraphicFramePr>
        <p:xfrm>
          <a:off x="2025731" y="2490325"/>
          <a:ext cx="8128000" cy="27686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990445582"/>
                    </a:ext>
                  </a:extLst>
                </a:gridCol>
                <a:gridCol w="1625600">
                  <a:extLst>
                    <a:ext uri="{9D8B030D-6E8A-4147-A177-3AD203B41FA5}">
                      <a16:colId xmlns:a16="http://schemas.microsoft.com/office/drawing/2014/main" val="3875714092"/>
                    </a:ext>
                  </a:extLst>
                </a:gridCol>
                <a:gridCol w="1625600">
                  <a:extLst>
                    <a:ext uri="{9D8B030D-6E8A-4147-A177-3AD203B41FA5}">
                      <a16:colId xmlns:a16="http://schemas.microsoft.com/office/drawing/2014/main" val="1076231816"/>
                    </a:ext>
                  </a:extLst>
                </a:gridCol>
                <a:gridCol w="1625600">
                  <a:extLst>
                    <a:ext uri="{9D8B030D-6E8A-4147-A177-3AD203B41FA5}">
                      <a16:colId xmlns:a16="http://schemas.microsoft.com/office/drawing/2014/main" val="1968812249"/>
                    </a:ext>
                  </a:extLst>
                </a:gridCol>
                <a:gridCol w="1625600">
                  <a:extLst>
                    <a:ext uri="{9D8B030D-6E8A-4147-A177-3AD203B41FA5}">
                      <a16:colId xmlns:a16="http://schemas.microsoft.com/office/drawing/2014/main" val="1324155755"/>
                    </a:ext>
                  </a:extLst>
                </a:gridCol>
              </a:tblGrid>
              <a:tr h="370840">
                <a:tc>
                  <a:txBody>
                    <a:bodyPr/>
                    <a:lstStyle/>
                    <a:p>
                      <a:r>
                        <a:rPr lang="en-US" altLang="zh-CN" dirty="0"/>
                        <a:t>Scheme</a:t>
                      </a:r>
                      <a:endParaRPr lang="en-CH" dirty="0"/>
                    </a:p>
                  </a:txBody>
                  <a:tcPr/>
                </a:tc>
                <a:tc>
                  <a:txBody>
                    <a:bodyPr/>
                    <a:lstStyle/>
                    <a:p>
                      <a:r>
                        <a:rPr lang="en-US" altLang="zh-CN" dirty="0"/>
                        <a:t>Accuracy</a:t>
                      </a:r>
                      <a:endParaRPr lang="en-CH" dirty="0"/>
                    </a:p>
                  </a:txBody>
                  <a:tcPr/>
                </a:tc>
                <a:tc>
                  <a:txBody>
                    <a:bodyPr/>
                    <a:lstStyle/>
                    <a:p>
                      <a:r>
                        <a:rPr lang="en-GB" dirty="0"/>
                        <a:t>Setup time (s)</a:t>
                      </a:r>
                    </a:p>
                  </a:txBody>
                  <a:tcPr/>
                </a:tc>
                <a:tc>
                  <a:txBody>
                    <a:bodyPr/>
                    <a:lstStyle/>
                    <a:p>
                      <a:r>
                        <a:rPr lang="en-CH" dirty="0"/>
                        <a:t>Training time (s)</a:t>
                      </a:r>
                    </a:p>
                  </a:txBody>
                  <a:tcPr/>
                </a:tc>
                <a:tc>
                  <a:txBody>
                    <a:bodyPr/>
                    <a:lstStyle/>
                    <a:p>
                      <a:r>
                        <a:rPr lang="en-GB" dirty="0"/>
                        <a:t>Number of Failure Rounds </a:t>
                      </a:r>
                    </a:p>
                    <a:p>
                      <a:endParaRPr lang="en-CH" dirty="0"/>
                    </a:p>
                  </a:txBody>
                  <a:tcPr/>
                </a:tc>
                <a:extLst>
                  <a:ext uri="{0D108BD9-81ED-4DB2-BD59-A6C34878D82A}">
                    <a16:rowId xmlns:a16="http://schemas.microsoft.com/office/drawing/2014/main" val="3361892696"/>
                  </a:ext>
                </a:extLst>
              </a:tr>
              <a:tr h="370840">
                <a:tc>
                  <a:txBody>
                    <a:bodyPr/>
                    <a:lstStyle/>
                    <a:p>
                      <a:r>
                        <a:rPr lang="en-US" dirty="0"/>
                        <a:t>None</a:t>
                      </a:r>
                      <a:endParaRPr lang="en-CH" dirty="0"/>
                    </a:p>
                  </a:txBody>
                  <a:tcPr/>
                </a:tc>
                <a:tc>
                  <a:txBody>
                    <a:bodyPr/>
                    <a:lstStyle/>
                    <a:p>
                      <a:r>
                        <a:rPr lang="en-US" dirty="0"/>
                        <a:t>0.930</a:t>
                      </a:r>
                      <a:endParaRPr lang="en-CH" dirty="0"/>
                    </a:p>
                  </a:txBody>
                  <a:tcPr/>
                </a:tc>
                <a:tc>
                  <a:txBody>
                    <a:bodyPr/>
                    <a:lstStyle/>
                    <a:p>
                      <a:r>
                        <a:rPr lang="en-US" dirty="0"/>
                        <a:t>0</a:t>
                      </a:r>
                      <a:endParaRPr lang="en-CH" dirty="0"/>
                    </a:p>
                  </a:txBody>
                  <a:tcPr/>
                </a:tc>
                <a:tc>
                  <a:txBody>
                    <a:bodyPr/>
                    <a:lstStyle/>
                    <a:p>
                      <a:r>
                        <a:rPr lang="en-CH" sz="1800" kern="1200" dirty="0">
                          <a:solidFill>
                            <a:schemeClr val="dk1"/>
                          </a:solidFill>
                          <a:effectLst/>
                          <a:latin typeface="+mn-lt"/>
                          <a:ea typeface="+mn-ea"/>
                          <a:cs typeface="+mn-cs"/>
                        </a:rPr>
                        <a:t>189.0</a:t>
                      </a:r>
                      <a:endParaRPr lang="en-CH" dirty="0"/>
                    </a:p>
                  </a:txBody>
                  <a:tcPr/>
                </a:tc>
                <a:tc>
                  <a:txBody>
                    <a:bodyPr/>
                    <a:lstStyle/>
                    <a:p>
                      <a:r>
                        <a:rPr lang="en-CH" dirty="0"/>
                        <a:t>0</a:t>
                      </a:r>
                    </a:p>
                  </a:txBody>
                  <a:tcPr/>
                </a:tc>
                <a:extLst>
                  <a:ext uri="{0D108BD9-81ED-4DB2-BD59-A6C34878D82A}">
                    <a16:rowId xmlns:a16="http://schemas.microsoft.com/office/drawing/2014/main" val="3080914212"/>
                  </a:ext>
                </a:extLst>
              </a:tr>
              <a:tr h="370840">
                <a:tc>
                  <a:txBody>
                    <a:bodyPr/>
                    <a:lstStyle/>
                    <a:p>
                      <a:r>
                        <a:rPr lang="en-CH"/>
                        <a:t>PMHE</a:t>
                      </a:r>
                      <a:endParaRPr lang="en-CH"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CH" sz="1800" kern="1200" dirty="0">
                          <a:solidFill>
                            <a:schemeClr val="dk1"/>
                          </a:solidFill>
                          <a:effectLst/>
                          <a:latin typeface="+mn-lt"/>
                          <a:ea typeface="+mn-ea"/>
                          <a:cs typeface="+mn-cs"/>
                        </a:rPr>
                        <a:t>0.926</a:t>
                      </a:r>
                      <a:endParaRPr lang="en-CH" dirty="0"/>
                    </a:p>
                  </a:txBody>
                  <a:tcPr/>
                </a:tc>
                <a:tc>
                  <a:txBody>
                    <a:bodyPr/>
                    <a:lstStyle/>
                    <a:p>
                      <a:r>
                        <a:rPr lang="en-CH" sz="1800" kern="1200" dirty="0">
                          <a:solidFill>
                            <a:schemeClr val="dk1"/>
                          </a:solidFill>
                          <a:effectLst/>
                          <a:latin typeface="+mn-lt"/>
                          <a:ea typeface="+mn-ea"/>
                          <a:cs typeface="+mn-cs"/>
                        </a:rPr>
                        <a:t>0.0559 </a:t>
                      </a:r>
                      <a:endParaRPr lang="en-CH" dirty="0"/>
                    </a:p>
                  </a:txBody>
                  <a:tcPr/>
                </a:tc>
                <a:tc>
                  <a:txBody>
                    <a:bodyPr/>
                    <a:lstStyle/>
                    <a:p>
                      <a:r>
                        <a:rPr lang="en-CH" sz="1800" kern="1200" dirty="0">
                          <a:solidFill>
                            <a:schemeClr val="dk1"/>
                          </a:solidFill>
                          <a:effectLst/>
                          <a:latin typeface="+mn-lt"/>
                          <a:ea typeface="+mn-ea"/>
                          <a:cs typeface="+mn-cs"/>
                        </a:rPr>
                        <a:t>564.5 </a:t>
                      </a:r>
                      <a:endParaRPr lang="en-CH" dirty="0"/>
                    </a:p>
                  </a:txBody>
                  <a:tcPr/>
                </a:tc>
                <a:tc>
                  <a:txBody>
                    <a:bodyPr/>
                    <a:lstStyle/>
                    <a:p>
                      <a:r>
                        <a:rPr lang="en-CH" dirty="0"/>
                        <a:t>0</a:t>
                      </a:r>
                    </a:p>
                  </a:txBody>
                  <a:tcPr/>
                </a:tc>
                <a:extLst>
                  <a:ext uri="{0D108BD9-81ED-4DB2-BD59-A6C34878D82A}">
                    <a16:rowId xmlns:a16="http://schemas.microsoft.com/office/drawing/2014/main" val="4267713055"/>
                  </a:ext>
                </a:extLst>
              </a:tr>
              <a:tr h="370840">
                <a:tc>
                  <a:txBody>
                    <a:bodyPr/>
                    <a:lstStyle/>
                    <a:p>
                      <a:r>
                        <a:rPr lang="en-US" dirty="0"/>
                        <a:t>FMHE</a:t>
                      </a:r>
                      <a:endParaRPr lang="en-CH" dirty="0"/>
                    </a:p>
                  </a:txBody>
                  <a:tcPr/>
                </a:tc>
                <a:tc>
                  <a:txBody>
                    <a:bodyPr/>
                    <a:lstStyle/>
                    <a:p>
                      <a:r>
                        <a:rPr lang="en-CH" sz="1800" kern="1200" dirty="0">
                          <a:solidFill>
                            <a:schemeClr val="dk1"/>
                          </a:solidFill>
                          <a:effectLst/>
                          <a:latin typeface="+mn-lt"/>
                          <a:ea typeface="+mn-ea"/>
                          <a:cs typeface="+mn-cs"/>
                        </a:rPr>
                        <a:t>0.110 </a:t>
                      </a:r>
                      <a:endParaRPr lang="en-CH" dirty="0"/>
                    </a:p>
                  </a:txBody>
                  <a:tcPr/>
                </a:tc>
                <a:tc>
                  <a:txBody>
                    <a:bodyPr/>
                    <a:lstStyle/>
                    <a:p>
                      <a:r>
                        <a:rPr lang="en-CH" sz="1800" kern="1200" dirty="0">
                          <a:solidFill>
                            <a:schemeClr val="dk1"/>
                          </a:solidFill>
                          <a:effectLst/>
                          <a:latin typeface="+mn-lt"/>
                          <a:ea typeface="+mn-ea"/>
                          <a:cs typeface="+mn-cs"/>
                        </a:rPr>
                        <a:t>1.52 </a:t>
                      </a:r>
                      <a:endParaRPr lang="en-CH" dirty="0"/>
                    </a:p>
                  </a:txBody>
                  <a:tcPr/>
                </a:tc>
                <a:tc>
                  <a:txBody>
                    <a:bodyPr/>
                    <a:lstStyle/>
                    <a:p>
                      <a:r>
                        <a:rPr lang="en-CH" sz="1800" kern="1200" dirty="0">
                          <a:solidFill>
                            <a:schemeClr val="dk1"/>
                          </a:solidFill>
                          <a:effectLst/>
                          <a:latin typeface="+mn-lt"/>
                          <a:ea typeface="+mn-ea"/>
                          <a:cs typeface="+mn-cs"/>
                        </a:rPr>
                        <a:t>628.8 </a:t>
                      </a:r>
                      <a:endParaRPr lang="en-CH" dirty="0"/>
                    </a:p>
                  </a:txBody>
                  <a:tcPr/>
                </a:tc>
                <a:tc>
                  <a:txBody>
                    <a:bodyPr/>
                    <a:lstStyle/>
                    <a:p>
                      <a:r>
                        <a:rPr lang="en-CH" dirty="0"/>
                        <a:t>320</a:t>
                      </a:r>
                    </a:p>
                  </a:txBody>
                  <a:tcPr/>
                </a:tc>
                <a:extLst>
                  <a:ext uri="{0D108BD9-81ED-4DB2-BD59-A6C34878D82A}">
                    <a16:rowId xmlns:a16="http://schemas.microsoft.com/office/drawing/2014/main" val="3468159203"/>
                  </a:ext>
                </a:extLst>
              </a:tr>
              <a:tr h="370840">
                <a:tc>
                  <a:txBody>
                    <a:bodyPr/>
                    <a:lstStyle/>
                    <a:p>
                      <a:r>
                        <a:rPr lang="en-US" dirty="0"/>
                        <a:t>TMHE</a:t>
                      </a:r>
                      <a:endParaRPr lang="en-CH" dirty="0"/>
                    </a:p>
                  </a:txBody>
                  <a:tcPr/>
                </a:tc>
                <a:tc>
                  <a:txBody>
                    <a:bodyPr/>
                    <a:lstStyle/>
                    <a:p>
                      <a:r>
                        <a:rPr lang="en-CH" sz="1800" kern="1200" dirty="0">
                          <a:solidFill>
                            <a:schemeClr val="dk1"/>
                          </a:solidFill>
                          <a:effectLst/>
                          <a:latin typeface="+mn-lt"/>
                          <a:ea typeface="+mn-ea"/>
                          <a:cs typeface="+mn-cs"/>
                        </a:rPr>
                        <a:t>0.926 </a:t>
                      </a:r>
                      <a:endParaRPr lang="en-CH" dirty="0"/>
                    </a:p>
                  </a:txBody>
                  <a:tcPr/>
                </a:tc>
                <a:tc>
                  <a:txBody>
                    <a:bodyPr/>
                    <a:lstStyle/>
                    <a:p>
                      <a:r>
                        <a:rPr lang="en-CH" sz="1800" kern="1200" dirty="0">
                          <a:solidFill>
                            <a:schemeClr val="dk1"/>
                          </a:solidFill>
                          <a:effectLst/>
                          <a:latin typeface="+mn-lt"/>
                          <a:ea typeface="+mn-ea"/>
                          <a:cs typeface="+mn-cs"/>
                        </a:rPr>
                        <a:t>70.18</a:t>
                      </a:r>
                      <a:endParaRPr lang="en-CH" dirty="0"/>
                    </a:p>
                  </a:txBody>
                  <a:tcPr/>
                </a:tc>
                <a:tc>
                  <a:txBody>
                    <a:bodyPr/>
                    <a:lstStyle/>
                    <a:p>
                      <a:r>
                        <a:rPr lang="en-CH" sz="1800" kern="1200" dirty="0">
                          <a:solidFill>
                            <a:schemeClr val="dk1"/>
                          </a:solidFill>
                          <a:effectLst/>
                          <a:latin typeface="+mn-lt"/>
                          <a:ea typeface="+mn-ea"/>
                          <a:cs typeface="+mn-cs"/>
                        </a:rPr>
                        <a:t>1043.2</a:t>
                      </a:r>
                      <a:endParaRPr lang="en-CH"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CH" sz="1800" kern="1200" dirty="0">
                          <a:solidFill>
                            <a:schemeClr val="dk1"/>
                          </a:solidFill>
                          <a:effectLst/>
                          <a:latin typeface="+mn-lt"/>
                          <a:ea typeface="+mn-ea"/>
                          <a:cs typeface="+mn-cs"/>
                        </a:rPr>
                        <a:t>0</a:t>
                      </a:r>
                      <a:endParaRPr lang="en-CH" dirty="0"/>
                    </a:p>
                  </a:txBody>
                  <a:tcPr/>
                </a:tc>
                <a:extLst>
                  <a:ext uri="{0D108BD9-81ED-4DB2-BD59-A6C34878D82A}">
                    <a16:rowId xmlns:a16="http://schemas.microsoft.com/office/drawing/2014/main" val="2003608190"/>
                  </a:ext>
                </a:extLst>
              </a:tr>
              <a:tr h="370840">
                <a:tc>
                  <a:txBody>
                    <a:bodyPr/>
                    <a:lstStyle/>
                    <a:p>
                      <a:r>
                        <a:rPr lang="en-CH" dirty="0"/>
                        <a:t>H-MHE</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CH" sz="1800" kern="1200" dirty="0">
                          <a:solidFill>
                            <a:schemeClr val="dk1"/>
                          </a:solidFill>
                          <a:effectLst/>
                          <a:latin typeface="+mn-lt"/>
                          <a:ea typeface="+mn-ea"/>
                          <a:cs typeface="+mn-cs"/>
                        </a:rPr>
                        <a:t>5.73</a:t>
                      </a:r>
                      <a:endParaRPr lang="en-CH"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CH" sz="1800" kern="1200" dirty="0">
                          <a:solidFill>
                            <a:schemeClr val="dk1"/>
                          </a:solidFill>
                          <a:effectLst/>
                          <a:latin typeface="+mn-lt"/>
                          <a:ea typeface="+mn-ea"/>
                          <a:cs typeface="+mn-cs"/>
                        </a:rPr>
                        <a:t>5.73</a:t>
                      </a:r>
                      <a:endParaRPr lang="en-CH"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CH" sz="1800" kern="1200" dirty="0">
                          <a:solidFill>
                            <a:schemeClr val="dk1"/>
                          </a:solidFill>
                          <a:effectLst/>
                          <a:latin typeface="+mn-lt"/>
                          <a:ea typeface="+mn-ea"/>
                          <a:cs typeface="+mn-cs"/>
                        </a:rPr>
                        <a:t>916.3</a:t>
                      </a:r>
                      <a:endParaRPr lang="en-CH"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CH" dirty="0"/>
                        <a:t>0.2</a:t>
                      </a:r>
                    </a:p>
                  </a:txBody>
                  <a:tcPr/>
                </a:tc>
                <a:extLst>
                  <a:ext uri="{0D108BD9-81ED-4DB2-BD59-A6C34878D82A}">
                    <a16:rowId xmlns:a16="http://schemas.microsoft.com/office/drawing/2014/main" val="3418188273"/>
                  </a:ext>
                </a:extLst>
              </a:tr>
            </a:tbl>
          </a:graphicData>
        </a:graphic>
      </p:graphicFrame>
    </p:spTree>
    <p:extLst>
      <p:ext uri="{BB962C8B-B14F-4D97-AF65-F5344CB8AC3E}">
        <p14:creationId xmlns:p14="http://schemas.microsoft.com/office/powerpoint/2010/main" val="1033602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75AA6-10B4-6E6F-D1D9-94C400F03703}"/>
              </a:ext>
            </a:extLst>
          </p:cNvPr>
          <p:cNvSpPr>
            <a:spLocks noGrp="1"/>
          </p:cNvSpPr>
          <p:nvPr>
            <p:ph type="title"/>
          </p:nvPr>
        </p:nvSpPr>
        <p:spPr/>
        <p:txBody>
          <a:bodyPr/>
          <a:lstStyle/>
          <a:p>
            <a:r>
              <a:rPr lang="en-US" dirty="0"/>
              <a:t>Federated Learning &amp; Data Privacy</a:t>
            </a:r>
            <a:endParaRPr lang="en-CH" dirty="0"/>
          </a:p>
        </p:txBody>
      </p:sp>
      <p:sp>
        <p:nvSpPr>
          <p:cNvPr id="3" name="Text Placeholder 2">
            <a:extLst>
              <a:ext uri="{FF2B5EF4-FFF2-40B4-BE49-F238E27FC236}">
                <a16:creationId xmlns:a16="http://schemas.microsoft.com/office/drawing/2014/main" id="{65C9B0D5-4A42-44AD-694F-0F68DE5FFA40}"/>
              </a:ext>
            </a:extLst>
          </p:cNvPr>
          <p:cNvSpPr>
            <a:spLocks noGrp="1"/>
          </p:cNvSpPr>
          <p:nvPr>
            <p:ph type="body" sz="quarter" idx="26"/>
          </p:nvPr>
        </p:nvSpPr>
        <p:spPr/>
        <p:txBody>
          <a:bodyPr/>
          <a:lstStyle/>
          <a:p>
            <a:r>
              <a:rPr lang="en-US" dirty="0"/>
              <a:t>Background</a:t>
            </a:r>
            <a:endParaRPr lang="en-CH" dirty="0"/>
          </a:p>
        </p:txBody>
      </p:sp>
      <p:pic>
        <p:nvPicPr>
          <p:cNvPr id="81" name="Picture 80">
            <a:extLst>
              <a:ext uri="{FF2B5EF4-FFF2-40B4-BE49-F238E27FC236}">
                <a16:creationId xmlns:a16="http://schemas.microsoft.com/office/drawing/2014/main" id="{61CEDE8B-2812-0846-08FC-253AA545113F}"/>
              </a:ext>
            </a:extLst>
          </p:cNvPr>
          <p:cNvPicPr>
            <a:picLocks noChangeAspect="1"/>
          </p:cNvPicPr>
          <p:nvPr/>
        </p:nvPicPr>
        <p:blipFill>
          <a:blip r:embed="rId2"/>
          <a:stretch>
            <a:fillRect/>
          </a:stretch>
        </p:blipFill>
        <p:spPr>
          <a:xfrm>
            <a:off x="310394" y="1523445"/>
            <a:ext cx="11571211" cy="5072312"/>
          </a:xfrm>
          <a:prstGeom prst="rect">
            <a:avLst/>
          </a:prstGeom>
        </p:spPr>
      </p:pic>
    </p:spTree>
    <p:extLst>
      <p:ext uri="{BB962C8B-B14F-4D97-AF65-F5344CB8AC3E}">
        <p14:creationId xmlns:p14="http://schemas.microsoft.com/office/powerpoint/2010/main" val="2580449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100A-26B0-0564-8F3F-FBACF3195708}"/>
              </a:ext>
            </a:extLst>
          </p:cNvPr>
          <p:cNvSpPr>
            <a:spLocks noGrp="1"/>
          </p:cNvSpPr>
          <p:nvPr>
            <p:ph type="title"/>
          </p:nvPr>
        </p:nvSpPr>
        <p:spPr/>
        <p:txBody>
          <a:bodyPr/>
          <a:lstStyle/>
          <a:p>
            <a:r>
              <a:rPr lang="en-CH" dirty="0"/>
              <a:t>Resilience, performance,</a:t>
            </a:r>
            <a:r>
              <a:rPr lang="zh-CN" altLang="en-US" dirty="0"/>
              <a:t> </a:t>
            </a:r>
            <a:r>
              <a:rPr lang="en-US" altLang="zh-CN" dirty="0"/>
              <a:t>overhead,</a:t>
            </a:r>
            <a:r>
              <a:rPr lang="en-CH" dirty="0"/>
              <a:t> and scalability</a:t>
            </a:r>
          </a:p>
        </p:txBody>
      </p:sp>
      <p:sp>
        <p:nvSpPr>
          <p:cNvPr id="3" name="Text Placeholder 2">
            <a:extLst>
              <a:ext uri="{FF2B5EF4-FFF2-40B4-BE49-F238E27FC236}">
                <a16:creationId xmlns:a16="http://schemas.microsoft.com/office/drawing/2014/main" id="{5CC84C71-2369-3C43-FDE1-0C4EE1C9B530}"/>
              </a:ext>
            </a:extLst>
          </p:cNvPr>
          <p:cNvSpPr>
            <a:spLocks noGrp="1"/>
          </p:cNvSpPr>
          <p:nvPr>
            <p:ph type="body" sz="quarter" idx="10"/>
          </p:nvPr>
        </p:nvSpPr>
        <p:spPr>
          <a:xfrm>
            <a:off x="838200" y="2363371"/>
            <a:ext cx="10515600" cy="3745159"/>
          </a:xfrm>
        </p:spPr>
        <p:txBody>
          <a:bodyPr/>
          <a:lstStyle/>
          <a:p>
            <a:r>
              <a:rPr lang="en-US" sz="2000" b="1" dirty="0"/>
              <a:t>Resilience to dropouts. </a:t>
            </a:r>
            <a:r>
              <a:rPr lang="en-US" sz="2000" dirty="0"/>
              <a:t>From experimental results we notice that with an </a:t>
            </a:r>
            <a:r>
              <a:rPr lang="en-US" sz="2000" dirty="0" err="1"/>
              <a:t>approperiate</a:t>
            </a:r>
            <a:r>
              <a:rPr lang="en-US" sz="2000" dirty="0"/>
              <a:t> arrange- </a:t>
            </a:r>
            <a:r>
              <a:rPr lang="en-US" sz="2000" dirty="0" err="1"/>
              <a:t>ment</a:t>
            </a:r>
            <a:r>
              <a:rPr lang="en-US" sz="2000" dirty="0"/>
              <a:t> for cluster thresholds in H-MHE, H-MHE can achieve asymptotic dropout resilience as TMHE, PMHE, and even raw FL. </a:t>
            </a:r>
          </a:p>
          <a:p>
            <a:r>
              <a:rPr lang="en-US" sz="2000" b="1" dirty="0"/>
              <a:t>No accuracy drop. </a:t>
            </a:r>
            <a:r>
              <a:rPr lang="en-US" sz="2000" dirty="0"/>
              <a:t>In our experimental results we only detect negligible accuracy drop in H-MHE in comparison with raw FL, which can be the cause of randomness. </a:t>
            </a:r>
          </a:p>
          <a:p>
            <a:r>
              <a:rPr lang="en-US" sz="2000" b="1" dirty="0"/>
              <a:t>Significant speedup during setup and training process. </a:t>
            </a:r>
            <a:r>
              <a:rPr lang="en-US" sz="2000" dirty="0"/>
              <a:t>We detect </a:t>
            </a:r>
            <a:r>
              <a:rPr lang="en-US" sz="2000" b="1" dirty="0"/>
              <a:t>12.25×</a:t>
            </a:r>
            <a:r>
              <a:rPr lang="en-US" sz="2000" dirty="0"/>
              <a:t> speedup during </a:t>
            </a:r>
            <a:r>
              <a:rPr lang="en-US" sz="2000" dirty="0" err="1"/>
              <a:t>cryp</a:t>
            </a:r>
            <a:r>
              <a:rPr lang="en-US" sz="2000" dirty="0"/>
              <a:t>- </a:t>
            </a:r>
            <a:r>
              <a:rPr lang="en-US" sz="2000" dirty="0" err="1"/>
              <a:t>tosystem</a:t>
            </a:r>
            <a:r>
              <a:rPr lang="en-US" sz="2000" dirty="0"/>
              <a:t> setup phase and </a:t>
            </a:r>
            <a:r>
              <a:rPr lang="en-US" sz="2000" b="1" dirty="0"/>
              <a:t>1.14× </a:t>
            </a:r>
            <a:r>
              <a:rPr lang="en-US" sz="2000" dirty="0"/>
              <a:t>speedup during training process in comparison with TMHE, which is a big advancement. </a:t>
            </a:r>
          </a:p>
          <a:p>
            <a:r>
              <a:rPr lang="en-US" sz="2000" b="1" dirty="0"/>
              <a:t>Scalability. </a:t>
            </a:r>
            <a:r>
              <a:rPr lang="en-US" sz="2000" dirty="0"/>
              <a:t>We also notice in our experiment that the time overhead and communication cost are only related to the size of the biggest cluster in H-MHE system. So as long as we constrain the size of clusters, and only add more clusters but not enlarge existing clusters when there are more devices, H-MHE can always maintain good efficiency. However, the time of TMHE grows quadratically with the size of the network.</a:t>
            </a:r>
          </a:p>
          <a:p>
            <a:endParaRPr lang="en-US" sz="2000" dirty="0"/>
          </a:p>
        </p:txBody>
      </p:sp>
      <p:sp>
        <p:nvSpPr>
          <p:cNvPr id="4" name="Text Placeholder 3">
            <a:extLst>
              <a:ext uri="{FF2B5EF4-FFF2-40B4-BE49-F238E27FC236}">
                <a16:creationId xmlns:a16="http://schemas.microsoft.com/office/drawing/2014/main" id="{5C64AF1F-A887-E173-610C-44C2B4AE3415}"/>
              </a:ext>
            </a:extLst>
          </p:cNvPr>
          <p:cNvSpPr>
            <a:spLocks noGrp="1"/>
          </p:cNvSpPr>
          <p:nvPr>
            <p:ph type="body" sz="quarter" idx="26"/>
          </p:nvPr>
        </p:nvSpPr>
        <p:spPr/>
        <p:txBody>
          <a:bodyPr/>
          <a:lstStyle/>
          <a:p>
            <a:r>
              <a:rPr lang="en-US" altLang="zh-CN" dirty="0"/>
              <a:t>Evaluation</a:t>
            </a:r>
            <a:endParaRPr lang="en-GB" dirty="0"/>
          </a:p>
        </p:txBody>
      </p:sp>
    </p:spTree>
    <p:extLst>
      <p:ext uri="{BB962C8B-B14F-4D97-AF65-F5344CB8AC3E}">
        <p14:creationId xmlns:p14="http://schemas.microsoft.com/office/powerpoint/2010/main" val="2578326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5A8151-1F73-0843-735F-AF9716732E02}"/>
              </a:ext>
            </a:extLst>
          </p:cNvPr>
          <p:cNvSpPr>
            <a:spLocks noGrp="1"/>
          </p:cNvSpPr>
          <p:nvPr>
            <p:ph type="body" sz="quarter" idx="15"/>
          </p:nvPr>
        </p:nvSpPr>
        <p:spPr>
          <a:xfrm>
            <a:off x="703446" y="2878728"/>
            <a:ext cx="10515599" cy="777641"/>
          </a:xfrm>
        </p:spPr>
        <p:txBody>
          <a:bodyPr/>
          <a:lstStyle/>
          <a:p>
            <a:pPr algn="ctr"/>
            <a:r>
              <a:rPr lang="en-US" sz="7200" dirty="0"/>
              <a:t>Conclusion</a:t>
            </a:r>
            <a:endParaRPr lang="en-CH" sz="7200" dirty="0"/>
          </a:p>
        </p:txBody>
      </p:sp>
    </p:spTree>
    <p:extLst>
      <p:ext uri="{BB962C8B-B14F-4D97-AF65-F5344CB8AC3E}">
        <p14:creationId xmlns:p14="http://schemas.microsoft.com/office/powerpoint/2010/main" val="3832916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100A-26B0-0564-8F3F-FBACF3195708}"/>
              </a:ext>
            </a:extLst>
          </p:cNvPr>
          <p:cNvSpPr>
            <a:spLocks noGrp="1"/>
          </p:cNvSpPr>
          <p:nvPr>
            <p:ph type="title"/>
          </p:nvPr>
        </p:nvSpPr>
        <p:spPr/>
        <p:txBody>
          <a:bodyPr/>
          <a:lstStyle/>
          <a:p>
            <a:r>
              <a:rPr lang="en-US" altLang="zh-CN" dirty="0"/>
              <a:t>Conclusion</a:t>
            </a:r>
            <a:endParaRPr lang="en-CH" dirty="0"/>
          </a:p>
        </p:txBody>
      </p:sp>
      <p:sp>
        <p:nvSpPr>
          <p:cNvPr id="3" name="Text Placeholder 2">
            <a:extLst>
              <a:ext uri="{FF2B5EF4-FFF2-40B4-BE49-F238E27FC236}">
                <a16:creationId xmlns:a16="http://schemas.microsoft.com/office/drawing/2014/main" id="{5CC84C71-2369-3C43-FDE1-0C4EE1C9B530}"/>
              </a:ext>
            </a:extLst>
          </p:cNvPr>
          <p:cNvSpPr>
            <a:spLocks noGrp="1"/>
          </p:cNvSpPr>
          <p:nvPr>
            <p:ph type="body" sz="quarter" idx="10"/>
          </p:nvPr>
        </p:nvSpPr>
        <p:spPr/>
        <p:txBody>
          <a:bodyPr/>
          <a:lstStyle/>
          <a:p>
            <a:r>
              <a:rPr lang="en-US" sz="2800" dirty="0"/>
              <a:t>Novelty</a:t>
            </a:r>
            <a:r>
              <a:rPr lang="en-US" altLang="zh-CN" sz="2800" dirty="0"/>
              <a:t>:</a:t>
            </a:r>
            <a:r>
              <a:rPr lang="zh-CN" altLang="en-US" sz="2800" dirty="0"/>
              <a:t> </a:t>
            </a:r>
            <a:r>
              <a:rPr lang="en-US" altLang="zh-CN" sz="2800" dirty="0"/>
              <a:t>the</a:t>
            </a:r>
            <a:r>
              <a:rPr lang="zh-CN" altLang="en-US" sz="2800" dirty="0"/>
              <a:t> </a:t>
            </a:r>
            <a:r>
              <a:rPr lang="en-US" altLang="zh-CN" sz="2800" dirty="0"/>
              <a:t>first</a:t>
            </a:r>
            <a:r>
              <a:rPr lang="zh-CN" altLang="en-US" sz="2800" dirty="0"/>
              <a:t> </a:t>
            </a:r>
            <a:r>
              <a:rPr lang="en-US" altLang="zh-CN" sz="2800" dirty="0"/>
              <a:t>trial</a:t>
            </a:r>
            <a:r>
              <a:rPr lang="zh-CN" altLang="en-US" sz="2800" dirty="0"/>
              <a:t> </a:t>
            </a:r>
            <a:r>
              <a:rPr lang="en-US" altLang="zh-CN" sz="2800" dirty="0"/>
              <a:t>to</a:t>
            </a:r>
            <a:r>
              <a:rPr lang="zh-CN" altLang="en-US" sz="2800" dirty="0"/>
              <a:t> </a:t>
            </a:r>
            <a:r>
              <a:rPr lang="en-US" altLang="zh-CN" sz="2800" dirty="0"/>
              <a:t>apply</a:t>
            </a:r>
            <a:r>
              <a:rPr lang="zh-CN" altLang="en-US" sz="2800" dirty="0"/>
              <a:t> </a:t>
            </a:r>
            <a:r>
              <a:rPr lang="en-US" altLang="zh-CN" sz="2800" dirty="0"/>
              <a:t>MHE</a:t>
            </a:r>
            <a:r>
              <a:rPr lang="zh-CN" altLang="en-US" sz="2800" dirty="0"/>
              <a:t> </a:t>
            </a:r>
            <a:r>
              <a:rPr lang="en-US" altLang="zh-CN" sz="2800" dirty="0"/>
              <a:t>to</a:t>
            </a:r>
            <a:r>
              <a:rPr lang="zh-CN" altLang="en-US" sz="2800" dirty="0"/>
              <a:t> </a:t>
            </a:r>
            <a:r>
              <a:rPr lang="en-US" altLang="zh-CN" sz="2800" dirty="0"/>
              <a:t>hierarchical</a:t>
            </a:r>
            <a:r>
              <a:rPr lang="zh-CN" altLang="en-US" sz="2800" dirty="0"/>
              <a:t> </a:t>
            </a:r>
            <a:r>
              <a:rPr lang="en-US" altLang="zh-CN" sz="2800" dirty="0"/>
              <a:t>federated</a:t>
            </a:r>
            <a:r>
              <a:rPr lang="zh-CN" altLang="en-US" sz="2800" dirty="0"/>
              <a:t> </a:t>
            </a:r>
            <a:r>
              <a:rPr lang="en-US" altLang="zh-CN" sz="2800" dirty="0"/>
              <a:t>learning</a:t>
            </a:r>
            <a:r>
              <a:rPr lang="zh-CN" altLang="en-US" sz="2800" dirty="0"/>
              <a:t> </a:t>
            </a:r>
            <a:r>
              <a:rPr lang="en-US" altLang="zh-CN" sz="2800" dirty="0"/>
              <a:t>and</a:t>
            </a:r>
            <a:r>
              <a:rPr lang="zh-CN" altLang="en-US" sz="2800" dirty="0"/>
              <a:t> </a:t>
            </a:r>
            <a:r>
              <a:rPr lang="en-US" altLang="zh-CN" sz="2800" dirty="0"/>
              <a:t>cross-device</a:t>
            </a:r>
            <a:r>
              <a:rPr lang="zh-CN" altLang="en-US" sz="2800" dirty="0"/>
              <a:t> </a:t>
            </a:r>
            <a:r>
              <a:rPr lang="en-US" altLang="zh-CN" sz="2800" dirty="0"/>
              <a:t>federated</a:t>
            </a:r>
            <a:r>
              <a:rPr lang="zh-CN" altLang="en-US" sz="2800" dirty="0"/>
              <a:t> </a:t>
            </a:r>
            <a:r>
              <a:rPr lang="en-US" altLang="zh-CN" sz="2800" dirty="0"/>
              <a:t>learning.</a:t>
            </a:r>
          </a:p>
          <a:p>
            <a:r>
              <a:rPr lang="en-US" altLang="zh-CN" sz="2800" dirty="0"/>
              <a:t>Bridge</a:t>
            </a:r>
            <a:r>
              <a:rPr lang="zh-CN" altLang="en-US" sz="2800" dirty="0"/>
              <a:t> </a:t>
            </a:r>
            <a:r>
              <a:rPr lang="en-US" altLang="zh-CN" sz="2800" dirty="0"/>
              <a:t>the</a:t>
            </a:r>
            <a:r>
              <a:rPr lang="zh-CN" altLang="en-US" sz="2800" dirty="0"/>
              <a:t> </a:t>
            </a:r>
            <a:r>
              <a:rPr lang="en-US" altLang="zh-CN" sz="2800" dirty="0"/>
              <a:t>gap</a:t>
            </a:r>
            <a:r>
              <a:rPr lang="zh-CN" altLang="en-US" sz="2800" dirty="0"/>
              <a:t> </a:t>
            </a:r>
            <a:r>
              <a:rPr lang="en-US" altLang="zh-CN" sz="2800" dirty="0"/>
              <a:t>between</a:t>
            </a:r>
            <a:r>
              <a:rPr lang="zh-CN" altLang="en-US" sz="2800" dirty="0"/>
              <a:t> </a:t>
            </a:r>
            <a:r>
              <a:rPr lang="en-GB" altLang="zh-CN" sz="2800" dirty="0"/>
              <a:t>HE schemes </a:t>
            </a:r>
            <a:r>
              <a:rPr lang="en-US" altLang="zh-CN" sz="2800" dirty="0"/>
              <a:t>and</a:t>
            </a:r>
            <a:r>
              <a:rPr lang="zh-CN" altLang="en-US" sz="2800" dirty="0"/>
              <a:t> </a:t>
            </a:r>
            <a:r>
              <a:rPr lang="en-GB" altLang="zh-CN" sz="2800" dirty="0"/>
              <a:t>cross-silo FL</a:t>
            </a:r>
            <a:r>
              <a:rPr lang="zh-CN" altLang="en-US" sz="2800" dirty="0"/>
              <a:t> </a:t>
            </a:r>
            <a:r>
              <a:rPr lang="en-US" altLang="zh-CN" sz="2800" dirty="0"/>
              <a:t>with</a:t>
            </a:r>
            <a:r>
              <a:rPr lang="zh-CN" altLang="en-US" sz="2800" dirty="0"/>
              <a:t> </a:t>
            </a:r>
            <a:r>
              <a:rPr lang="en-GB" altLang="zh-CN" sz="2800" dirty="0"/>
              <a:t>IoT-specific challenges: 1) large scale; 2) heterogeneity; 3) unreliability; 4) low overhead </a:t>
            </a:r>
            <a:endParaRPr lang="en-US" altLang="zh-CN" sz="2800" dirty="0"/>
          </a:p>
          <a:p>
            <a:r>
              <a:rPr lang="en-US" altLang="zh-CN" sz="2800" dirty="0"/>
              <a:t>Showing</a:t>
            </a:r>
            <a:r>
              <a:rPr lang="zh-CN" altLang="en-US" sz="2800" dirty="0"/>
              <a:t> </a:t>
            </a:r>
            <a:r>
              <a:rPr lang="en-US" altLang="zh-CN" sz="2800" dirty="0"/>
              <a:t>good</a:t>
            </a:r>
            <a:r>
              <a:rPr lang="zh-CN" altLang="en-US" sz="2800" dirty="0"/>
              <a:t> </a:t>
            </a:r>
            <a:r>
              <a:rPr lang="en-US" altLang="zh-CN" sz="2800" dirty="0"/>
              <a:t>advantages</a:t>
            </a:r>
            <a:r>
              <a:rPr lang="zh-CN" altLang="en-US" sz="2800" dirty="0"/>
              <a:t> </a:t>
            </a:r>
            <a:r>
              <a:rPr lang="en-US" altLang="zh-CN" sz="2800" dirty="0"/>
              <a:t>in</a:t>
            </a:r>
            <a:r>
              <a:rPr lang="zh-CN" altLang="en-US" sz="2800" dirty="0"/>
              <a:t> </a:t>
            </a:r>
            <a:r>
              <a:rPr lang="en-US" altLang="zh-CN" sz="2800" dirty="0"/>
              <a:t>terms</a:t>
            </a:r>
            <a:r>
              <a:rPr lang="zh-CN" altLang="en-US" sz="2800" dirty="0"/>
              <a:t> </a:t>
            </a:r>
            <a:r>
              <a:rPr lang="en-US" altLang="zh-CN" sz="2800" dirty="0"/>
              <a:t>of</a:t>
            </a:r>
            <a:r>
              <a:rPr lang="zh-CN" altLang="en-US" sz="2800" dirty="0"/>
              <a:t> </a:t>
            </a:r>
            <a:r>
              <a:rPr lang="en-US" altLang="zh-CN" sz="2800" dirty="0"/>
              <a:t>r</a:t>
            </a:r>
            <a:r>
              <a:rPr lang="en-GB" altLang="zh-CN" sz="2800" dirty="0" err="1"/>
              <a:t>esilience</a:t>
            </a:r>
            <a:r>
              <a:rPr lang="en-GB" altLang="zh-CN" sz="2800" dirty="0"/>
              <a:t>, performance, overhead, and scalability</a:t>
            </a:r>
            <a:r>
              <a:rPr lang="zh-CN" altLang="en-US" sz="2800" dirty="0"/>
              <a:t> </a:t>
            </a:r>
            <a:r>
              <a:rPr lang="en-US" altLang="zh-CN" sz="2800" dirty="0"/>
              <a:t>compared</a:t>
            </a:r>
            <a:r>
              <a:rPr lang="zh-CN" altLang="en-US" sz="2800" dirty="0"/>
              <a:t> </a:t>
            </a:r>
            <a:r>
              <a:rPr lang="en-US" altLang="zh-CN" sz="2800" dirty="0"/>
              <a:t>with</a:t>
            </a:r>
            <a:r>
              <a:rPr lang="zh-CN" altLang="en-US" sz="2800" dirty="0"/>
              <a:t> </a:t>
            </a:r>
            <a:r>
              <a:rPr lang="en-US" altLang="zh-CN" sz="2800" dirty="0"/>
              <a:t>SOTA</a:t>
            </a:r>
            <a:r>
              <a:rPr lang="zh-CN" altLang="en-US" sz="2800" dirty="0"/>
              <a:t> </a:t>
            </a:r>
            <a:r>
              <a:rPr lang="en-US" altLang="zh-CN" sz="2800" dirty="0"/>
              <a:t>HE</a:t>
            </a:r>
            <a:r>
              <a:rPr lang="zh-CN" altLang="en-US" sz="2800" dirty="0"/>
              <a:t> </a:t>
            </a:r>
            <a:r>
              <a:rPr lang="en-US" altLang="zh-CN" sz="2800" dirty="0"/>
              <a:t>schemes.</a:t>
            </a:r>
          </a:p>
          <a:p>
            <a:endParaRPr lang="en-US" sz="2800" dirty="0"/>
          </a:p>
        </p:txBody>
      </p:sp>
      <p:sp>
        <p:nvSpPr>
          <p:cNvPr id="4" name="Text Placeholder 3">
            <a:extLst>
              <a:ext uri="{FF2B5EF4-FFF2-40B4-BE49-F238E27FC236}">
                <a16:creationId xmlns:a16="http://schemas.microsoft.com/office/drawing/2014/main" id="{5C64AF1F-A887-E173-610C-44C2B4AE3415}"/>
              </a:ext>
            </a:extLst>
          </p:cNvPr>
          <p:cNvSpPr>
            <a:spLocks noGrp="1"/>
          </p:cNvSpPr>
          <p:nvPr>
            <p:ph type="body" sz="quarter" idx="26"/>
          </p:nvPr>
        </p:nvSpPr>
        <p:spPr/>
        <p:txBody>
          <a:bodyPr/>
          <a:lstStyle/>
          <a:p>
            <a:r>
              <a:rPr lang="en-US" dirty="0"/>
              <a:t>Conclusion</a:t>
            </a:r>
            <a:endParaRPr lang="en-GB" dirty="0"/>
          </a:p>
        </p:txBody>
      </p:sp>
    </p:spTree>
    <p:extLst>
      <p:ext uri="{BB962C8B-B14F-4D97-AF65-F5344CB8AC3E}">
        <p14:creationId xmlns:p14="http://schemas.microsoft.com/office/powerpoint/2010/main" val="1355408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100A-26B0-0564-8F3F-FBACF3195708}"/>
              </a:ext>
            </a:extLst>
          </p:cNvPr>
          <p:cNvSpPr>
            <a:spLocks noGrp="1"/>
          </p:cNvSpPr>
          <p:nvPr>
            <p:ph type="title"/>
          </p:nvPr>
        </p:nvSpPr>
        <p:spPr/>
        <p:txBody>
          <a:bodyPr/>
          <a:lstStyle/>
          <a:p>
            <a:r>
              <a:rPr lang="en-US" altLang="zh-CN" dirty="0"/>
              <a:t>Future</a:t>
            </a:r>
            <a:r>
              <a:rPr lang="zh-CN" altLang="en-US" dirty="0"/>
              <a:t> </a:t>
            </a:r>
            <a:r>
              <a:rPr lang="en-US" altLang="zh-CN" dirty="0"/>
              <a:t>work</a:t>
            </a:r>
            <a:endParaRPr lang="en-CH" dirty="0"/>
          </a:p>
        </p:txBody>
      </p:sp>
      <p:sp>
        <p:nvSpPr>
          <p:cNvPr id="3" name="Text Placeholder 2">
            <a:extLst>
              <a:ext uri="{FF2B5EF4-FFF2-40B4-BE49-F238E27FC236}">
                <a16:creationId xmlns:a16="http://schemas.microsoft.com/office/drawing/2014/main" id="{5CC84C71-2369-3C43-FDE1-0C4EE1C9B530}"/>
              </a:ext>
            </a:extLst>
          </p:cNvPr>
          <p:cNvSpPr>
            <a:spLocks noGrp="1"/>
          </p:cNvSpPr>
          <p:nvPr>
            <p:ph type="body" sz="quarter" idx="10"/>
          </p:nvPr>
        </p:nvSpPr>
        <p:spPr/>
        <p:txBody>
          <a:bodyPr/>
          <a:lstStyle/>
          <a:p>
            <a:r>
              <a:rPr lang="en-US" altLang="zh-CN" sz="2800" dirty="0"/>
              <a:t>Integrating</a:t>
            </a:r>
            <a:r>
              <a:rPr lang="zh-CN" altLang="en-US" sz="2800" dirty="0"/>
              <a:t> </a:t>
            </a:r>
            <a:r>
              <a:rPr lang="en-GB" altLang="zh-CN" sz="2800" dirty="0"/>
              <a:t>Differential Privacy (DP) techniques with the H-MHE protocol </a:t>
            </a:r>
          </a:p>
          <a:p>
            <a:r>
              <a:rPr lang="en-US" altLang="zh-CN" sz="2800" dirty="0"/>
              <a:t>E</a:t>
            </a:r>
            <a:r>
              <a:rPr lang="en-US" sz="2800" dirty="0"/>
              <a:t>xploring more efficient cryptographic primitives </a:t>
            </a:r>
            <a:r>
              <a:rPr lang="en-US" altLang="zh-CN" sz="2800" dirty="0"/>
              <a:t>or</a:t>
            </a:r>
            <a:r>
              <a:rPr lang="zh-CN" altLang="en-US" sz="2800" dirty="0"/>
              <a:t> </a:t>
            </a:r>
            <a:r>
              <a:rPr lang="en-GB" altLang="zh-CN" sz="2800" dirty="0"/>
              <a:t>leveraging advances in hardware acceleration </a:t>
            </a:r>
          </a:p>
          <a:p>
            <a:r>
              <a:rPr lang="en-US" altLang="zh-CN" sz="2800" dirty="0"/>
              <a:t>S</a:t>
            </a:r>
            <a:r>
              <a:rPr lang="en-US" sz="2800" dirty="0"/>
              <a:t>oftware engineering aspects required to transition from a prototype to a production-ready system </a:t>
            </a:r>
          </a:p>
          <a:p>
            <a:r>
              <a:rPr lang="en-US" altLang="zh-CN" sz="2800" dirty="0"/>
              <a:t>Evaluating</a:t>
            </a:r>
            <a:r>
              <a:rPr lang="zh-CN" altLang="en-US" sz="2800" dirty="0"/>
              <a:t> </a:t>
            </a:r>
            <a:r>
              <a:rPr lang="en-GB" altLang="zh-CN" sz="2800" dirty="0"/>
              <a:t>H-MHE framework in real IoT scenarios </a:t>
            </a:r>
            <a:endParaRPr lang="en-US" sz="2800" dirty="0"/>
          </a:p>
          <a:p>
            <a:endParaRPr lang="en-US" sz="2800" dirty="0"/>
          </a:p>
          <a:p>
            <a:endParaRPr lang="en-US" sz="2800" dirty="0"/>
          </a:p>
        </p:txBody>
      </p:sp>
      <p:sp>
        <p:nvSpPr>
          <p:cNvPr id="4" name="Text Placeholder 3">
            <a:extLst>
              <a:ext uri="{FF2B5EF4-FFF2-40B4-BE49-F238E27FC236}">
                <a16:creationId xmlns:a16="http://schemas.microsoft.com/office/drawing/2014/main" id="{5C64AF1F-A887-E173-610C-44C2B4AE3415}"/>
              </a:ext>
            </a:extLst>
          </p:cNvPr>
          <p:cNvSpPr>
            <a:spLocks noGrp="1"/>
          </p:cNvSpPr>
          <p:nvPr>
            <p:ph type="body" sz="quarter" idx="26"/>
          </p:nvPr>
        </p:nvSpPr>
        <p:spPr/>
        <p:txBody>
          <a:bodyPr/>
          <a:lstStyle/>
          <a:p>
            <a:r>
              <a:rPr lang="en-US" dirty="0"/>
              <a:t>Conclusion</a:t>
            </a:r>
            <a:endParaRPr lang="en-GB" dirty="0"/>
          </a:p>
        </p:txBody>
      </p:sp>
    </p:spTree>
    <p:extLst>
      <p:ext uri="{BB962C8B-B14F-4D97-AF65-F5344CB8AC3E}">
        <p14:creationId xmlns:p14="http://schemas.microsoft.com/office/powerpoint/2010/main" val="2039059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9A3E478-A41A-43D0-AEC7-990E37EB7422}"/>
              </a:ext>
            </a:extLst>
          </p:cNvPr>
          <p:cNvSpPr>
            <a:spLocks noGrp="1"/>
          </p:cNvSpPr>
          <p:nvPr>
            <p:ph type="body" sz="quarter" idx="13"/>
          </p:nvPr>
        </p:nvSpPr>
        <p:spPr/>
        <p:txBody>
          <a:bodyPr/>
          <a:lstStyle/>
          <a:p>
            <a:r>
              <a:rPr lang="fr-CH" dirty="0"/>
              <a:t>Questions?</a:t>
            </a:r>
            <a:endParaRPr lang="en-GB" dirty="0"/>
          </a:p>
        </p:txBody>
      </p:sp>
      <p:sp>
        <p:nvSpPr>
          <p:cNvPr id="5" name="Text Placeholder 4">
            <a:extLst>
              <a:ext uri="{FF2B5EF4-FFF2-40B4-BE49-F238E27FC236}">
                <a16:creationId xmlns:a16="http://schemas.microsoft.com/office/drawing/2014/main" id="{A351352E-F34D-6AB1-10E8-B11CE6F2155B}"/>
              </a:ext>
            </a:extLst>
          </p:cNvPr>
          <p:cNvSpPr>
            <a:spLocks noGrp="1"/>
          </p:cNvSpPr>
          <p:nvPr>
            <p:ph type="body" sz="quarter" idx="15"/>
          </p:nvPr>
        </p:nvSpPr>
        <p:spPr/>
        <p:txBody>
          <a:bodyPr/>
          <a:lstStyle/>
          <a:p>
            <a:r>
              <a:rPr lang="fr-CH" dirty="0" err="1"/>
              <a:t>Thanks</a:t>
            </a:r>
            <a:r>
              <a:rPr lang="fr-CH" dirty="0"/>
              <a:t>!</a:t>
            </a:r>
            <a:endParaRPr lang="en-GB" dirty="0"/>
          </a:p>
        </p:txBody>
      </p:sp>
    </p:spTree>
    <p:extLst>
      <p:ext uri="{BB962C8B-B14F-4D97-AF65-F5344CB8AC3E}">
        <p14:creationId xmlns:p14="http://schemas.microsoft.com/office/powerpoint/2010/main" val="882820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75AA6-10B4-6E6F-D1D9-94C400F03703}"/>
              </a:ext>
            </a:extLst>
          </p:cNvPr>
          <p:cNvSpPr>
            <a:spLocks noGrp="1"/>
          </p:cNvSpPr>
          <p:nvPr>
            <p:ph type="title"/>
          </p:nvPr>
        </p:nvSpPr>
        <p:spPr/>
        <p:txBody>
          <a:bodyPr/>
          <a:lstStyle/>
          <a:p>
            <a:r>
              <a:rPr lang="en-US" dirty="0"/>
              <a:t>Federated Learning &amp; Data Privacy</a:t>
            </a:r>
            <a:endParaRPr lang="en-CH" dirty="0"/>
          </a:p>
        </p:txBody>
      </p:sp>
      <p:sp>
        <p:nvSpPr>
          <p:cNvPr id="3" name="Text Placeholder 2">
            <a:extLst>
              <a:ext uri="{FF2B5EF4-FFF2-40B4-BE49-F238E27FC236}">
                <a16:creationId xmlns:a16="http://schemas.microsoft.com/office/drawing/2014/main" id="{65C9B0D5-4A42-44AD-694F-0F68DE5FFA40}"/>
              </a:ext>
            </a:extLst>
          </p:cNvPr>
          <p:cNvSpPr>
            <a:spLocks noGrp="1"/>
          </p:cNvSpPr>
          <p:nvPr>
            <p:ph type="body" sz="quarter" idx="26"/>
          </p:nvPr>
        </p:nvSpPr>
        <p:spPr/>
        <p:txBody>
          <a:bodyPr/>
          <a:lstStyle/>
          <a:p>
            <a:r>
              <a:rPr lang="en-US" dirty="0"/>
              <a:t>Background</a:t>
            </a:r>
            <a:endParaRPr lang="en-CH" dirty="0"/>
          </a:p>
        </p:txBody>
      </p:sp>
      <p:pic>
        <p:nvPicPr>
          <p:cNvPr id="31" name="Picture 30">
            <a:extLst>
              <a:ext uri="{FF2B5EF4-FFF2-40B4-BE49-F238E27FC236}">
                <a16:creationId xmlns:a16="http://schemas.microsoft.com/office/drawing/2014/main" id="{141A7793-4627-B789-F93B-B7DD55AC5039}"/>
              </a:ext>
            </a:extLst>
          </p:cNvPr>
          <p:cNvPicPr>
            <a:picLocks noChangeAspect="1"/>
          </p:cNvPicPr>
          <p:nvPr/>
        </p:nvPicPr>
        <p:blipFill>
          <a:blip r:embed="rId2"/>
          <a:stretch>
            <a:fillRect/>
          </a:stretch>
        </p:blipFill>
        <p:spPr>
          <a:xfrm>
            <a:off x="176271" y="1213430"/>
            <a:ext cx="11839458" cy="5401524"/>
          </a:xfrm>
          <a:prstGeom prst="rect">
            <a:avLst/>
          </a:prstGeom>
        </p:spPr>
      </p:pic>
    </p:spTree>
    <p:extLst>
      <p:ext uri="{BB962C8B-B14F-4D97-AF65-F5344CB8AC3E}">
        <p14:creationId xmlns:p14="http://schemas.microsoft.com/office/powerpoint/2010/main" val="3572367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75AA6-10B4-6E6F-D1D9-94C400F03703}"/>
              </a:ext>
            </a:extLst>
          </p:cNvPr>
          <p:cNvSpPr>
            <a:spLocks noGrp="1"/>
          </p:cNvSpPr>
          <p:nvPr>
            <p:ph type="title"/>
          </p:nvPr>
        </p:nvSpPr>
        <p:spPr/>
        <p:txBody>
          <a:bodyPr/>
          <a:lstStyle/>
          <a:p>
            <a:r>
              <a:rPr lang="en-US" dirty="0"/>
              <a:t>Threat Model (Passive) in Federated Learning</a:t>
            </a:r>
            <a:endParaRPr lang="en-CH" dirty="0"/>
          </a:p>
        </p:txBody>
      </p:sp>
      <p:sp>
        <p:nvSpPr>
          <p:cNvPr id="3" name="Text Placeholder 2">
            <a:extLst>
              <a:ext uri="{FF2B5EF4-FFF2-40B4-BE49-F238E27FC236}">
                <a16:creationId xmlns:a16="http://schemas.microsoft.com/office/drawing/2014/main" id="{65C9B0D5-4A42-44AD-694F-0F68DE5FFA40}"/>
              </a:ext>
            </a:extLst>
          </p:cNvPr>
          <p:cNvSpPr>
            <a:spLocks noGrp="1"/>
          </p:cNvSpPr>
          <p:nvPr>
            <p:ph type="body" sz="quarter" idx="26"/>
          </p:nvPr>
        </p:nvSpPr>
        <p:spPr/>
        <p:txBody>
          <a:bodyPr/>
          <a:lstStyle/>
          <a:p>
            <a:r>
              <a:rPr lang="en-US" dirty="0"/>
              <a:t>Background</a:t>
            </a:r>
            <a:endParaRPr lang="en-CH" dirty="0"/>
          </a:p>
        </p:txBody>
      </p:sp>
      <p:sp>
        <p:nvSpPr>
          <p:cNvPr id="33" name="TextBox 32">
            <a:extLst>
              <a:ext uri="{FF2B5EF4-FFF2-40B4-BE49-F238E27FC236}">
                <a16:creationId xmlns:a16="http://schemas.microsoft.com/office/drawing/2014/main" id="{AAE040A0-D4C2-44EE-3DA8-0574A9A2F45E}"/>
              </a:ext>
            </a:extLst>
          </p:cNvPr>
          <p:cNvSpPr txBox="1"/>
          <p:nvPr/>
        </p:nvSpPr>
        <p:spPr>
          <a:xfrm>
            <a:off x="4158392" y="2959582"/>
            <a:ext cx="1753248" cy="961999"/>
          </a:xfrm>
          <a:prstGeom prst="rect">
            <a:avLst/>
          </a:prstGeom>
          <a:noFill/>
          <a:ln w="28575">
            <a:solidFill>
              <a:srgbClr val="FF0000"/>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rgbClr val="FF0000"/>
              </a:solidFill>
            </a:endParaRPr>
          </a:p>
        </p:txBody>
      </p:sp>
      <p:pic>
        <p:nvPicPr>
          <p:cNvPr id="34" name="Graphic 33" descr="Database outline">
            <a:extLst>
              <a:ext uri="{FF2B5EF4-FFF2-40B4-BE49-F238E27FC236}">
                <a16:creationId xmlns:a16="http://schemas.microsoft.com/office/drawing/2014/main" id="{36A81129-D0C2-5A34-7642-D1934675DA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4654" y="5137591"/>
            <a:ext cx="914400" cy="914400"/>
          </a:xfrm>
          <a:prstGeom prst="rect">
            <a:avLst/>
          </a:prstGeom>
        </p:spPr>
      </p:pic>
      <p:pic>
        <p:nvPicPr>
          <p:cNvPr id="35" name="Graphic 34" descr="Database outline">
            <a:extLst>
              <a:ext uri="{FF2B5EF4-FFF2-40B4-BE49-F238E27FC236}">
                <a16:creationId xmlns:a16="http://schemas.microsoft.com/office/drawing/2014/main" id="{6DAF6476-0E03-DB20-636D-E31EECC7D9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8421" y="5220846"/>
            <a:ext cx="914400" cy="914400"/>
          </a:xfrm>
          <a:prstGeom prst="rect">
            <a:avLst/>
          </a:prstGeom>
        </p:spPr>
      </p:pic>
      <p:pic>
        <p:nvPicPr>
          <p:cNvPr id="36" name="Graphic 35" descr="Database outline">
            <a:extLst>
              <a:ext uri="{FF2B5EF4-FFF2-40B4-BE49-F238E27FC236}">
                <a16:creationId xmlns:a16="http://schemas.microsoft.com/office/drawing/2014/main" id="{83E7057B-8E1B-05D2-50B0-6F7D06CE9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08093" y="5208145"/>
            <a:ext cx="914400" cy="914400"/>
          </a:xfrm>
          <a:prstGeom prst="rect">
            <a:avLst/>
          </a:prstGeom>
        </p:spPr>
      </p:pic>
      <p:pic>
        <p:nvPicPr>
          <p:cNvPr id="37" name="Graphic 36" descr="Network outline">
            <a:extLst>
              <a:ext uri="{FF2B5EF4-FFF2-40B4-BE49-F238E27FC236}">
                <a16:creationId xmlns:a16="http://schemas.microsoft.com/office/drawing/2014/main" id="{64227392-3F02-05A0-0815-CF2EC8B834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6804" y="4610541"/>
            <a:ext cx="717550" cy="717550"/>
          </a:xfrm>
          <a:prstGeom prst="rect">
            <a:avLst/>
          </a:prstGeom>
        </p:spPr>
      </p:pic>
      <p:pic>
        <p:nvPicPr>
          <p:cNvPr id="38" name="Graphic 37" descr="Network outline">
            <a:extLst>
              <a:ext uri="{FF2B5EF4-FFF2-40B4-BE49-F238E27FC236}">
                <a16:creationId xmlns:a16="http://schemas.microsoft.com/office/drawing/2014/main" id="{DC8A8540-5031-3D44-EFA4-F9553B436C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3121" y="4712847"/>
            <a:ext cx="717550" cy="717550"/>
          </a:xfrm>
          <a:prstGeom prst="rect">
            <a:avLst/>
          </a:prstGeom>
        </p:spPr>
      </p:pic>
      <p:pic>
        <p:nvPicPr>
          <p:cNvPr id="39" name="Graphic 38" descr="Network outline">
            <a:extLst>
              <a:ext uri="{FF2B5EF4-FFF2-40B4-BE49-F238E27FC236}">
                <a16:creationId xmlns:a16="http://schemas.microsoft.com/office/drawing/2014/main" id="{A819BF2A-D9D6-3A5D-0944-27004F350E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4692" y="4750947"/>
            <a:ext cx="717550" cy="717550"/>
          </a:xfrm>
          <a:prstGeom prst="rect">
            <a:avLst/>
          </a:prstGeom>
        </p:spPr>
      </p:pic>
      <p:pic>
        <p:nvPicPr>
          <p:cNvPr id="40" name="Graphic 39" descr="Smart Phone outline">
            <a:extLst>
              <a:ext uri="{FF2B5EF4-FFF2-40B4-BE49-F238E27FC236}">
                <a16:creationId xmlns:a16="http://schemas.microsoft.com/office/drawing/2014/main" id="{13856EF9-5DAC-337C-3769-246566A91D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64654" y="4223191"/>
            <a:ext cx="914400" cy="914400"/>
          </a:xfrm>
          <a:prstGeom prst="rect">
            <a:avLst/>
          </a:prstGeom>
        </p:spPr>
      </p:pic>
      <p:pic>
        <p:nvPicPr>
          <p:cNvPr id="41" name="Graphic 40" descr="Smart Phone outline">
            <a:extLst>
              <a:ext uri="{FF2B5EF4-FFF2-40B4-BE49-F238E27FC236}">
                <a16:creationId xmlns:a16="http://schemas.microsoft.com/office/drawing/2014/main" id="{37F5A451-DD96-D72D-C457-CBA240132F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8421" y="4306447"/>
            <a:ext cx="914400" cy="914400"/>
          </a:xfrm>
          <a:prstGeom prst="rect">
            <a:avLst/>
          </a:prstGeom>
        </p:spPr>
      </p:pic>
      <p:pic>
        <p:nvPicPr>
          <p:cNvPr id="42" name="Graphic 41" descr="Smart Phone outline">
            <a:extLst>
              <a:ext uri="{FF2B5EF4-FFF2-40B4-BE49-F238E27FC236}">
                <a16:creationId xmlns:a16="http://schemas.microsoft.com/office/drawing/2014/main" id="{F57498E1-E38D-C0ED-0032-DF35CB1DE0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08093" y="4293747"/>
            <a:ext cx="914400" cy="914400"/>
          </a:xfrm>
          <a:prstGeom prst="rect">
            <a:avLst/>
          </a:prstGeom>
        </p:spPr>
      </p:pic>
      <p:pic>
        <p:nvPicPr>
          <p:cNvPr id="43" name="Graphic 42" descr="Sort outline">
            <a:extLst>
              <a:ext uri="{FF2B5EF4-FFF2-40B4-BE49-F238E27FC236}">
                <a16:creationId xmlns:a16="http://schemas.microsoft.com/office/drawing/2014/main" id="{3A81B516-CCA1-DA33-DBEC-3E13BDAEB6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73082" y="3006107"/>
            <a:ext cx="914400" cy="914400"/>
          </a:xfrm>
          <a:prstGeom prst="rect">
            <a:avLst/>
          </a:prstGeom>
        </p:spPr>
      </p:pic>
      <p:pic>
        <p:nvPicPr>
          <p:cNvPr id="44" name="Graphic 43" descr="Network outline">
            <a:extLst>
              <a:ext uri="{FF2B5EF4-FFF2-40B4-BE49-F238E27FC236}">
                <a16:creationId xmlns:a16="http://schemas.microsoft.com/office/drawing/2014/main" id="{FC10D2D4-9E41-978D-40BB-77052EB83B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69881" y="3253757"/>
            <a:ext cx="406400" cy="400050"/>
          </a:xfrm>
          <a:prstGeom prst="rect">
            <a:avLst/>
          </a:prstGeom>
        </p:spPr>
      </p:pic>
      <p:pic>
        <p:nvPicPr>
          <p:cNvPr id="45" name="Graphic 44" descr="Network with solid fill">
            <a:extLst>
              <a:ext uri="{FF2B5EF4-FFF2-40B4-BE49-F238E27FC236}">
                <a16:creationId xmlns:a16="http://schemas.microsoft.com/office/drawing/2014/main" id="{CCC41D05-2126-C322-ADA2-E109E285C1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46180" y="3266455"/>
            <a:ext cx="400050" cy="387350"/>
          </a:xfrm>
          <a:prstGeom prst="rect">
            <a:avLst/>
          </a:prstGeom>
        </p:spPr>
      </p:pic>
      <p:pic>
        <p:nvPicPr>
          <p:cNvPr id="46" name="Graphic 45" descr="Syncing cloud with solid fill">
            <a:extLst>
              <a:ext uri="{FF2B5EF4-FFF2-40B4-BE49-F238E27FC236}">
                <a16:creationId xmlns:a16="http://schemas.microsoft.com/office/drawing/2014/main" id="{8174BA78-5FB2-B798-9EE2-7266BB476F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56803" y="1416137"/>
            <a:ext cx="1758950" cy="1758950"/>
          </a:xfrm>
          <a:prstGeom prst="rect">
            <a:avLst/>
          </a:prstGeom>
        </p:spPr>
      </p:pic>
      <p:pic>
        <p:nvPicPr>
          <p:cNvPr id="47" name="Graphic 46" descr="Network outline">
            <a:extLst>
              <a:ext uri="{FF2B5EF4-FFF2-40B4-BE49-F238E27FC236}">
                <a16:creationId xmlns:a16="http://schemas.microsoft.com/office/drawing/2014/main" id="{D6E900EB-9A9A-546F-1969-986872B73E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60331" y="2996581"/>
            <a:ext cx="406400" cy="400050"/>
          </a:xfrm>
          <a:prstGeom prst="rect">
            <a:avLst/>
          </a:prstGeom>
        </p:spPr>
      </p:pic>
      <p:pic>
        <p:nvPicPr>
          <p:cNvPr id="48" name="Graphic 47" descr="Network outline">
            <a:extLst>
              <a:ext uri="{FF2B5EF4-FFF2-40B4-BE49-F238E27FC236}">
                <a16:creationId xmlns:a16="http://schemas.microsoft.com/office/drawing/2014/main" id="{E664366A-C4ED-7990-E1B2-E187FA268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60331" y="3491881"/>
            <a:ext cx="406400" cy="400050"/>
          </a:xfrm>
          <a:prstGeom prst="rect">
            <a:avLst/>
          </a:prstGeom>
        </p:spPr>
      </p:pic>
      <p:pic>
        <p:nvPicPr>
          <p:cNvPr id="49" name="Graphic 48" descr="Eye with solid fill">
            <a:extLst>
              <a:ext uri="{FF2B5EF4-FFF2-40B4-BE49-F238E27FC236}">
                <a16:creationId xmlns:a16="http://schemas.microsoft.com/office/drawing/2014/main" id="{DE6B4782-81B0-1E4D-4FC9-1FC18577D9E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24335" y="1732255"/>
            <a:ext cx="914400" cy="914400"/>
          </a:xfrm>
          <a:prstGeom prst="rect">
            <a:avLst/>
          </a:prstGeom>
        </p:spPr>
      </p:pic>
      <p:pic>
        <p:nvPicPr>
          <p:cNvPr id="50" name="Graphic 49" descr="Network with solid fill">
            <a:extLst>
              <a:ext uri="{FF2B5EF4-FFF2-40B4-BE49-F238E27FC236}">
                <a16:creationId xmlns:a16="http://schemas.microsoft.com/office/drawing/2014/main" id="{C01CEB1F-3A6D-56AF-E7F1-BDE3B26FF0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35158" y="1841588"/>
            <a:ext cx="914400" cy="914400"/>
          </a:xfrm>
          <a:prstGeom prst="rect">
            <a:avLst/>
          </a:prstGeom>
        </p:spPr>
      </p:pic>
      <p:sp>
        <p:nvSpPr>
          <p:cNvPr id="51" name="TextBox 50">
            <a:extLst>
              <a:ext uri="{FF2B5EF4-FFF2-40B4-BE49-F238E27FC236}">
                <a16:creationId xmlns:a16="http://schemas.microsoft.com/office/drawing/2014/main" id="{B1747E6E-0F59-0D32-7647-0E58B2863688}"/>
              </a:ext>
            </a:extLst>
          </p:cNvPr>
          <p:cNvSpPr txBox="1"/>
          <p:nvPr/>
        </p:nvSpPr>
        <p:spPr>
          <a:xfrm>
            <a:off x="2888391" y="4095526"/>
            <a:ext cx="1499249" cy="2070217"/>
          </a:xfrm>
          <a:prstGeom prst="rect">
            <a:avLst/>
          </a:prstGeom>
          <a:noFill/>
          <a:ln w="28575">
            <a:solidFill>
              <a:srgbClr val="00B050"/>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2" name="TextBox 51">
            <a:extLst>
              <a:ext uri="{FF2B5EF4-FFF2-40B4-BE49-F238E27FC236}">
                <a16:creationId xmlns:a16="http://schemas.microsoft.com/office/drawing/2014/main" id="{0BF0CDE8-9B72-36C0-89D2-C8485FD98186}"/>
              </a:ext>
            </a:extLst>
          </p:cNvPr>
          <p:cNvSpPr txBox="1"/>
          <p:nvPr/>
        </p:nvSpPr>
        <p:spPr>
          <a:xfrm>
            <a:off x="8839765" y="1732796"/>
            <a:ext cx="245799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ea typeface="+mn-lt"/>
                <a:cs typeface="+mn-lt"/>
              </a:rPr>
              <a:t>The adversary knows the defense and is </a:t>
            </a:r>
            <a:r>
              <a:rPr lang="en-US" b="1" dirty="0">
                <a:solidFill>
                  <a:srgbClr val="FF0000"/>
                </a:solidFill>
                <a:ea typeface="+mn-lt"/>
                <a:cs typeface="+mn-lt"/>
              </a:rPr>
              <a:t>strategic</a:t>
            </a:r>
            <a:r>
              <a:rPr lang="en-US" b="1" dirty="0">
                <a:ea typeface="+mn-lt"/>
                <a:cs typeface="+mn-lt"/>
              </a:rPr>
              <a:t>.</a:t>
            </a:r>
          </a:p>
          <a:p>
            <a:pPr marL="285750" indent="-285750">
              <a:buFont typeface="Arial"/>
              <a:buChar char="•"/>
            </a:pPr>
            <a:r>
              <a:rPr lang="en-US" b="1" dirty="0">
                <a:solidFill>
                  <a:srgbClr val="FF0000"/>
                </a:solidFill>
                <a:ea typeface="+mn-lt"/>
                <a:cs typeface="+mn-lt"/>
              </a:rPr>
              <a:t>Passive</a:t>
            </a:r>
            <a:r>
              <a:rPr lang="en-US" b="1" dirty="0">
                <a:ea typeface="+mn-lt"/>
                <a:cs typeface="+mn-lt"/>
              </a:rPr>
              <a:t>.</a:t>
            </a:r>
          </a:p>
          <a:p>
            <a:pPr marL="285750" indent="-285750">
              <a:buFont typeface="Arial"/>
              <a:buChar char="•"/>
            </a:pPr>
            <a:r>
              <a:rPr lang="en-US" b="1" dirty="0">
                <a:ea typeface="+mn-lt"/>
                <a:cs typeface="+mn-lt"/>
              </a:rPr>
              <a:t>Limited </a:t>
            </a:r>
            <a:r>
              <a:rPr lang="en-US" b="1" dirty="0">
                <a:solidFill>
                  <a:srgbClr val="FF0000"/>
                </a:solidFill>
                <a:ea typeface="+mn-lt"/>
                <a:cs typeface="+mn-lt"/>
              </a:rPr>
              <a:t>collusion</a:t>
            </a:r>
            <a:r>
              <a:rPr lang="en-US" b="1" dirty="0">
                <a:ea typeface="+mn-lt"/>
                <a:cs typeface="+mn-lt"/>
              </a:rPr>
              <a:t> possible.</a:t>
            </a:r>
            <a:endParaRPr lang="en-US" b="1" dirty="0">
              <a:ea typeface="Calibri" panose="020F0502020204030204"/>
              <a:cs typeface="Calibri" panose="020F0502020204030204"/>
            </a:endParaRPr>
          </a:p>
          <a:p>
            <a:pPr marL="285750" indent="-285750">
              <a:buFont typeface="Arial"/>
              <a:buChar char="•"/>
            </a:pPr>
            <a:endParaRPr lang="en-US" b="1" dirty="0">
              <a:ea typeface="Calibri" panose="020F0502020204030204"/>
              <a:cs typeface="Calibri" panose="020F0502020204030204"/>
            </a:endParaRPr>
          </a:p>
        </p:txBody>
      </p:sp>
      <p:sp>
        <p:nvSpPr>
          <p:cNvPr id="53" name="TextBox 52">
            <a:extLst>
              <a:ext uri="{FF2B5EF4-FFF2-40B4-BE49-F238E27FC236}">
                <a16:creationId xmlns:a16="http://schemas.microsoft.com/office/drawing/2014/main" id="{E058F069-AFEA-2E4E-E0A7-5398968868E6}"/>
              </a:ext>
            </a:extLst>
          </p:cNvPr>
          <p:cNvSpPr txBox="1"/>
          <p:nvPr/>
        </p:nvSpPr>
        <p:spPr>
          <a:xfrm>
            <a:off x="2475384" y="6121352"/>
            <a:ext cx="22422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mn-lt"/>
                <a:cs typeface="+mn-lt"/>
              </a:rPr>
              <a:t>The only </a:t>
            </a:r>
            <a:r>
              <a:rPr lang="en-US" b="1" dirty="0">
                <a:solidFill>
                  <a:srgbClr val="00B050"/>
                </a:solidFill>
                <a:ea typeface="+mn-lt"/>
                <a:cs typeface="+mn-lt"/>
              </a:rPr>
              <a:t>trusted</a:t>
            </a:r>
            <a:r>
              <a:rPr lang="en-US" b="1" dirty="0">
                <a:ea typeface="+mn-lt"/>
                <a:cs typeface="+mn-lt"/>
              </a:rPr>
              <a:t> party is yourself</a:t>
            </a:r>
            <a:endParaRPr lang="en-US" b="1" dirty="0">
              <a:ea typeface="Calibri" panose="020F0502020204030204"/>
              <a:cs typeface="Calibri" panose="020F0502020204030204"/>
            </a:endParaRPr>
          </a:p>
        </p:txBody>
      </p:sp>
      <p:sp>
        <p:nvSpPr>
          <p:cNvPr id="54" name="TextBox 53">
            <a:extLst>
              <a:ext uri="{FF2B5EF4-FFF2-40B4-BE49-F238E27FC236}">
                <a16:creationId xmlns:a16="http://schemas.microsoft.com/office/drawing/2014/main" id="{91D0FC15-43FB-17B0-8EC6-A3ABB3378C01}"/>
              </a:ext>
            </a:extLst>
          </p:cNvPr>
          <p:cNvSpPr txBox="1"/>
          <p:nvPr/>
        </p:nvSpPr>
        <p:spPr>
          <a:xfrm>
            <a:off x="4778739" y="4095527"/>
            <a:ext cx="2988511" cy="2071077"/>
          </a:xfrm>
          <a:prstGeom prst="rect">
            <a:avLst/>
          </a:prstGeom>
          <a:noFill/>
          <a:ln w="28575">
            <a:solidFill>
              <a:srgbClr val="FF0000"/>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rgbClr val="FF0000"/>
              </a:solidFill>
            </a:endParaRPr>
          </a:p>
        </p:txBody>
      </p:sp>
      <p:sp>
        <p:nvSpPr>
          <p:cNvPr id="55" name="TextBox 54">
            <a:extLst>
              <a:ext uri="{FF2B5EF4-FFF2-40B4-BE49-F238E27FC236}">
                <a16:creationId xmlns:a16="http://schemas.microsoft.com/office/drawing/2014/main" id="{DA2DC68F-B028-E708-95F5-50E12987B842}"/>
              </a:ext>
            </a:extLst>
          </p:cNvPr>
          <p:cNvSpPr txBox="1"/>
          <p:nvPr/>
        </p:nvSpPr>
        <p:spPr>
          <a:xfrm>
            <a:off x="4888655" y="6229356"/>
            <a:ext cx="27996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0000"/>
                </a:solidFill>
                <a:ea typeface="Calibri" panose="020F0502020204030204"/>
                <a:cs typeface="Calibri" panose="020F0502020204030204"/>
              </a:rPr>
              <a:t>Honest-but-</a:t>
            </a:r>
            <a:r>
              <a:rPr lang="en-US" b="1" dirty="0">
                <a:solidFill>
                  <a:srgbClr val="FF0000"/>
                </a:solidFill>
                <a:ea typeface="Calibri" panose="020F0502020204030204"/>
                <a:cs typeface="Calibri" panose="020F0502020204030204"/>
              </a:rPr>
              <a:t>curious</a:t>
            </a:r>
            <a:r>
              <a:rPr lang="en-US" b="1" dirty="0">
                <a:solidFill>
                  <a:srgbClr val="000000"/>
                </a:solidFill>
                <a:ea typeface="Calibri" panose="020F0502020204030204"/>
                <a:cs typeface="Calibri" panose="020F0502020204030204"/>
              </a:rPr>
              <a:t> </a:t>
            </a:r>
            <a:r>
              <a:rPr lang="en-US" b="1" dirty="0">
                <a:ea typeface="Calibri" panose="020F0502020204030204"/>
                <a:cs typeface="Calibri" panose="020F0502020204030204"/>
              </a:rPr>
              <a:t>clients</a:t>
            </a:r>
          </a:p>
        </p:txBody>
      </p:sp>
      <p:sp>
        <p:nvSpPr>
          <p:cNvPr id="56" name="TextBox 55">
            <a:extLst>
              <a:ext uri="{FF2B5EF4-FFF2-40B4-BE49-F238E27FC236}">
                <a16:creationId xmlns:a16="http://schemas.microsoft.com/office/drawing/2014/main" id="{2CB37A8D-C482-0E14-534E-E20BF3523189}"/>
              </a:ext>
            </a:extLst>
          </p:cNvPr>
          <p:cNvSpPr txBox="1"/>
          <p:nvPr/>
        </p:nvSpPr>
        <p:spPr>
          <a:xfrm>
            <a:off x="5897328" y="3165073"/>
            <a:ext cx="2679698" cy="6533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0000"/>
                </a:solidFill>
                <a:ea typeface="Calibri" panose="020F0502020204030204"/>
                <a:cs typeface="Calibri" panose="020F0502020204030204"/>
              </a:rPr>
              <a:t>Insecure </a:t>
            </a:r>
            <a:r>
              <a:rPr lang="en-US" b="1" dirty="0">
                <a:solidFill>
                  <a:srgbClr val="000000"/>
                </a:solidFill>
                <a:ea typeface="Calibri" panose="020F0502020204030204"/>
                <a:cs typeface="Calibri" panose="020F0502020204030204"/>
              </a:rPr>
              <a:t>communication channel</a:t>
            </a:r>
            <a:endParaRPr lang="en-US" b="1" dirty="0">
              <a:ea typeface="Calibri" panose="020F0502020204030204"/>
              <a:cs typeface="Calibri" panose="020F0502020204030204"/>
            </a:endParaRPr>
          </a:p>
        </p:txBody>
      </p:sp>
      <p:sp>
        <p:nvSpPr>
          <p:cNvPr id="57" name="TextBox 56">
            <a:extLst>
              <a:ext uri="{FF2B5EF4-FFF2-40B4-BE49-F238E27FC236}">
                <a16:creationId xmlns:a16="http://schemas.microsoft.com/office/drawing/2014/main" id="{E599B125-179B-B9BF-BDA5-F86BF3C8913A}"/>
              </a:ext>
            </a:extLst>
          </p:cNvPr>
          <p:cNvSpPr txBox="1"/>
          <p:nvPr/>
        </p:nvSpPr>
        <p:spPr>
          <a:xfrm>
            <a:off x="3932613" y="1626082"/>
            <a:ext cx="2938581" cy="1237166"/>
          </a:xfrm>
          <a:prstGeom prst="rect">
            <a:avLst/>
          </a:prstGeom>
          <a:noFill/>
          <a:ln w="28575">
            <a:solidFill>
              <a:srgbClr val="FF0000"/>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rgbClr val="FF0000"/>
              </a:solidFill>
            </a:endParaRPr>
          </a:p>
        </p:txBody>
      </p:sp>
      <p:sp>
        <p:nvSpPr>
          <p:cNvPr id="58" name="TextBox 57">
            <a:extLst>
              <a:ext uri="{FF2B5EF4-FFF2-40B4-BE49-F238E27FC236}">
                <a16:creationId xmlns:a16="http://schemas.microsoft.com/office/drawing/2014/main" id="{31D28545-D08A-2524-23F4-BB6AB7A08964}"/>
              </a:ext>
            </a:extLst>
          </p:cNvPr>
          <p:cNvSpPr txBox="1"/>
          <p:nvPr/>
        </p:nvSpPr>
        <p:spPr>
          <a:xfrm>
            <a:off x="1134827" y="1923295"/>
            <a:ext cx="27996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b="1" dirty="0">
                <a:solidFill>
                  <a:srgbClr val="000000"/>
                </a:solidFill>
                <a:ea typeface="Calibri" panose="020F0502020204030204"/>
                <a:cs typeface="Calibri" panose="020F0502020204030204"/>
              </a:rPr>
              <a:t>Honest-but-</a:t>
            </a:r>
            <a:r>
              <a:rPr lang="en-US" b="1" dirty="0">
                <a:solidFill>
                  <a:srgbClr val="FF0000"/>
                </a:solidFill>
                <a:ea typeface="Calibri" panose="020F0502020204030204"/>
                <a:cs typeface="Calibri" panose="020F0502020204030204"/>
              </a:rPr>
              <a:t>curious</a:t>
            </a:r>
            <a:r>
              <a:rPr lang="en-US" b="1" dirty="0">
                <a:solidFill>
                  <a:srgbClr val="000000"/>
                </a:solidFill>
                <a:ea typeface="Calibri" panose="020F0502020204030204"/>
                <a:cs typeface="Calibri" panose="020F0502020204030204"/>
              </a:rPr>
              <a:t> </a:t>
            </a:r>
            <a:r>
              <a:rPr lang="en-US" b="1" dirty="0">
                <a:ea typeface="Calibri" panose="020F0502020204030204"/>
                <a:cs typeface="Calibri" panose="020F0502020204030204"/>
              </a:rPr>
              <a:t>server/authority</a:t>
            </a:r>
          </a:p>
        </p:txBody>
      </p:sp>
      <p:sp>
        <p:nvSpPr>
          <p:cNvPr id="59" name="TextBox 58">
            <a:extLst>
              <a:ext uri="{FF2B5EF4-FFF2-40B4-BE49-F238E27FC236}">
                <a16:creationId xmlns:a16="http://schemas.microsoft.com/office/drawing/2014/main" id="{53049D59-6C79-B71D-6954-C8DB4D7C7025}"/>
              </a:ext>
            </a:extLst>
          </p:cNvPr>
          <p:cNvSpPr txBox="1"/>
          <p:nvPr/>
        </p:nvSpPr>
        <p:spPr>
          <a:xfrm>
            <a:off x="482112" y="6678964"/>
            <a:ext cx="1122777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ea typeface="+mn-lt"/>
                <a:cs typeface="+mn-lt"/>
              </a:rPr>
              <a:t>[2] </a:t>
            </a:r>
            <a:r>
              <a:rPr lang="en-US" sz="1000" dirty="0">
                <a:solidFill>
                  <a:srgbClr val="222222"/>
                </a:solidFill>
                <a:latin typeface="Arial"/>
                <a:ea typeface="+mn-lt"/>
                <a:cs typeface="Arial"/>
              </a:rPr>
              <a:t>Ma, Jing, et al. "Privacy‐preserving federated learning based on multi‐key homomorphic encryption." </a:t>
            </a:r>
            <a:r>
              <a:rPr lang="en-US" sz="1000" i="1" dirty="0">
                <a:solidFill>
                  <a:srgbClr val="222222"/>
                </a:solidFill>
                <a:latin typeface="Arial"/>
                <a:ea typeface="+mn-lt"/>
                <a:cs typeface="Arial"/>
              </a:rPr>
              <a:t>International Journal of Intelligent Systems</a:t>
            </a:r>
            <a:r>
              <a:rPr lang="en-US" sz="1000" dirty="0">
                <a:solidFill>
                  <a:srgbClr val="222222"/>
                </a:solidFill>
                <a:latin typeface="Arial"/>
                <a:ea typeface="+mn-lt"/>
                <a:cs typeface="Arial"/>
              </a:rPr>
              <a:t> 37.9 (2022): 5880-5901.</a:t>
            </a:r>
            <a:endParaRPr lang="en-US" sz="1000" i="1" dirty="0"/>
          </a:p>
        </p:txBody>
      </p:sp>
    </p:spTree>
    <p:extLst>
      <p:ext uri="{BB962C8B-B14F-4D97-AF65-F5344CB8AC3E}">
        <p14:creationId xmlns:p14="http://schemas.microsoft.com/office/powerpoint/2010/main" val="4137616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BFC73F8A-A4F7-CE41-97D6-940D084ECBC0}"/>
              </a:ext>
            </a:extLst>
          </p:cNvPr>
          <p:cNvSpPr txBox="1">
            <a:spLocks/>
          </p:cNvSpPr>
          <p:nvPr/>
        </p:nvSpPr>
        <p:spPr>
          <a:xfrm>
            <a:off x="838200" y="1828800"/>
            <a:ext cx="5156200" cy="4121242"/>
          </a:xfrm>
          <a:prstGeom prst="rect">
            <a:avLst/>
          </a:prstGeom>
        </p:spPr>
        <p:txBody>
          <a:bodyPr vert="horz" lIns="0" tIns="0" rIns="0" bIns="0" rtlCol="0" anchor="t" anchorCtr="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rgbClr val="494949"/>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b="0" i="0" kern="1200">
                <a:solidFill>
                  <a:srgbClr val="494949"/>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rgbClr val="494949"/>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rgbClr val="494949"/>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rgbClr val="494949"/>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3"/>
              </a:buClr>
            </a:pPr>
            <a:r>
              <a:rPr lang="en-US" sz="3200" u="sng" dirty="0">
                <a:solidFill>
                  <a:schemeClr val="tx2"/>
                </a:solidFill>
              </a:rPr>
              <a:t>Cross-device FL</a:t>
            </a:r>
          </a:p>
          <a:p>
            <a:pPr marL="685782" lvl="2">
              <a:spcBef>
                <a:spcPts val="1000"/>
              </a:spcBef>
              <a:buClr>
                <a:schemeClr val="accent3"/>
              </a:buClr>
            </a:pPr>
            <a:r>
              <a:rPr lang="en-US" sz="2800" dirty="0">
                <a:solidFill>
                  <a:schemeClr val="tx2"/>
                </a:solidFill>
              </a:rPr>
              <a:t>Large scale of client devices: large data processing and communication cost</a:t>
            </a:r>
          </a:p>
          <a:p>
            <a:pPr marL="685782" lvl="2">
              <a:spcBef>
                <a:spcPts val="1000"/>
              </a:spcBef>
              <a:buClr>
                <a:schemeClr val="accent3"/>
              </a:buClr>
            </a:pPr>
            <a:r>
              <a:rPr lang="en-US" sz="2800" dirty="0">
                <a:solidFill>
                  <a:schemeClr val="tx2"/>
                </a:solidFill>
              </a:rPr>
              <a:t>Unreliable and heterogeneous networks: heterogeneous delays and dropouts</a:t>
            </a:r>
          </a:p>
        </p:txBody>
      </p:sp>
      <p:pic>
        <p:nvPicPr>
          <p:cNvPr id="5" name="Picture 4" descr="A diagram of a cloud server&#10;&#10;Description automatically generated">
            <a:extLst>
              <a:ext uri="{FF2B5EF4-FFF2-40B4-BE49-F238E27FC236}">
                <a16:creationId xmlns:a16="http://schemas.microsoft.com/office/drawing/2014/main" id="{F67A7C61-74A2-8AA8-45BE-3332BE657BF0}"/>
              </a:ext>
            </a:extLst>
          </p:cNvPr>
          <p:cNvPicPr>
            <a:picLocks noChangeAspect="1"/>
          </p:cNvPicPr>
          <p:nvPr/>
        </p:nvPicPr>
        <p:blipFill>
          <a:blip r:embed="rId2"/>
          <a:stretch>
            <a:fillRect/>
          </a:stretch>
        </p:blipFill>
        <p:spPr>
          <a:xfrm>
            <a:off x="6215922" y="1828800"/>
            <a:ext cx="5119554" cy="4121242"/>
          </a:xfrm>
          <a:prstGeom prst="rect">
            <a:avLst/>
          </a:prstGeom>
          <a:noFill/>
        </p:spPr>
      </p:pic>
      <p:sp>
        <p:nvSpPr>
          <p:cNvPr id="2" name="Title 1">
            <a:extLst>
              <a:ext uri="{FF2B5EF4-FFF2-40B4-BE49-F238E27FC236}">
                <a16:creationId xmlns:a16="http://schemas.microsoft.com/office/drawing/2014/main" id="{7E875AA6-10B4-6E6F-D1D9-94C400F03703}"/>
              </a:ext>
            </a:extLst>
          </p:cNvPr>
          <p:cNvSpPr>
            <a:spLocks noGrp="1"/>
          </p:cNvSpPr>
          <p:nvPr>
            <p:ph type="title"/>
          </p:nvPr>
        </p:nvSpPr>
        <p:spPr>
          <a:xfrm>
            <a:off x="838200" y="957080"/>
            <a:ext cx="10515599" cy="656591"/>
          </a:xfrm>
        </p:spPr>
        <p:txBody>
          <a:bodyPr vert="horz" lIns="0" tIns="0" rIns="0" bIns="0" rtlCol="0" anchor="t" anchorCtr="0">
            <a:normAutofit/>
          </a:bodyPr>
          <a:lstStyle/>
          <a:p>
            <a:r>
              <a:rPr lang="en-US" dirty="0"/>
              <a:t>Federated Learning on IoT</a:t>
            </a:r>
            <a:endParaRPr lang="en-CH" dirty="0"/>
          </a:p>
        </p:txBody>
      </p:sp>
      <p:sp>
        <p:nvSpPr>
          <p:cNvPr id="3" name="Text Placeholder 2">
            <a:extLst>
              <a:ext uri="{FF2B5EF4-FFF2-40B4-BE49-F238E27FC236}">
                <a16:creationId xmlns:a16="http://schemas.microsoft.com/office/drawing/2014/main" id="{65C9B0D5-4A42-44AD-694F-0F68DE5FFA40}"/>
              </a:ext>
            </a:extLst>
          </p:cNvPr>
          <p:cNvSpPr>
            <a:spLocks noGrp="1"/>
          </p:cNvSpPr>
          <p:nvPr>
            <p:ph type="body" sz="quarter" idx="26"/>
          </p:nvPr>
        </p:nvSpPr>
        <p:spPr>
          <a:xfrm>
            <a:off x="838199" y="642652"/>
            <a:ext cx="10515600" cy="201784"/>
          </a:xfrm>
        </p:spPr>
        <p:txBody>
          <a:bodyPr vert="horz" lIns="0" tIns="0" rIns="0" bIns="0" rtlCol="0" anchor="t" anchorCtr="0">
            <a:normAutofit/>
          </a:bodyPr>
          <a:lstStyle/>
          <a:p>
            <a:r>
              <a:rPr lang="en-US" sz="1400" b="1" i="0" kern="1200" spc="600">
                <a:latin typeface="Calibri" panose="020F0502020204030204" pitchFamily="34" charset="0"/>
                <a:ea typeface="+mn-ea"/>
                <a:cs typeface="Calibri" panose="020F0502020204030204" pitchFamily="34" charset="0"/>
              </a:rPr>
              <a:t>Background</a:t>
            </a:r>
          </a:p>
        </p:txBody>
      </p:sp>
      <p:sp>
        <p:nvSpPr>
          <p:cNvPr id="6" name="TextBox 5">
            <a:extLst>
              <a:ext uri="{FF2B5EF4-FFF2-40B4-BE49-F238E27FC236}">
                <a16:creationId xmlns:a16="http://schemas.microsoft.com/office/drawing/2014/main" id="{59F51D6E-1C68-A7A1-99E5-A4E9311725E0}"/>
              </a:ext>
            </a:extLst>
          </p:cNvPr>
          <p:cNvSpPr txBox="1"/>
          <p:nvPr/>
        </p:nvSpPr>
        <p:spPr>
          <a:xfrm>
            <a:off x="602034" y="6015293"/>
            <a:ext cx="112277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222222"/>
                </a:solidFill>
                <a:latin typeface="Arial"/>
                <a:ea typeface="+mn-lt"/>
                <a:cs typeface="Arial"/>
              </a:rPr>
              <a:t>[4] Yu, Xiaofan, et al. "Async-HFL: Efficient and robust asynchronous federated learning in hierarchical IoT networks." </a:t>
            </a:r>
            <a:r>
              <a:rPr lang="en-US" sz="1000" i="1" dirty="0">
                <a:solidFill>
                  <a:srgbClr val="222222"/>
                </a:solidFill>
                <a:latin typeface="Arial"/>
                <a:ea typeface="+mn-lt"/>
                <a:cs typeface="Arial"/>
              </a:rPr>
              <a:t>Proceedings of the 8th ACM/IEEE Conference on Internet of Things Design and Implementation</a:t>
            </a:r>
            <a:r>
              <a:rPr lang="en-US" sz="1000" dirty="0">
                <a:solidFill>
                  <a:srgbClr val="222222"/>
                </a:solidFill>
                <a:latin typeface="Arial"/>
                <a:ea typeface="+mn-lt"/>
                <a:cs typeface="Arial"/>
              </a:rPr>
              <a:t>. 2023.</a:t>
            </a:r>
            <a:endParaRPr lang="en-US" dirty="0"/>
          </a:p>
        </p:txBody>
      </p:sp>
    </p:spTree>
    <p:extLst>
      <p:ext uri="{BB962C8B-B14F-4D97-AF65-F5344CB8AC3E}">
        <p14:creationId xmlns:p14="http://schemas.microsoft.com/office/powerpoint/2010/main" val="3822908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75AA6-10B4-6E6F-D1D9-94C400F03703}"/>
              </a:ext>
            </a:extLst>
          </p:cNvPr>
          <p:cNvSpPr>
            <a:spLocks noGrp="1"/>
          </p:cNvSpPr>
          <p:nvPr>
            <p:ph type="title"/>
          </p:nvPr>
        </p:nvSpPr>
        <p:spPr/>
        <p:txBody>
          <a:bodyPr/>
          <a:lstStyle/>
          <a:p>
            <a:r>
              <a:rPr lang="en-US" dirty="0"/>
              <a:t>Privacy-Preserving Federated Learning</a:t>
            </a:r>
            <a:endParaRPr lang="en-CH" dirty="0"/>
          </a:p>
        </p:txBody>
      </p:sp>
      <p:sp>
        <p:nvSpPr>
          <p:cNvPr id="3" name="Text Placeholder 2">
            <a:extLst>
              <a:ext uri="{FF2B5EF4-FFF2-40B4-BE49-F238E27FC236}">
                <a16:creationId xmlns:a16="http://schemas.microsoft.com/office/drawing/2014/main" id="{65C9B0D5-4A42-44AD-694F-0F68DE5FFA40}"/>
              </a:ext>
            </a:extLst>
          </p:cNvPr>
          <p:cNvSpPr>
            <a:spLocks noGrp="1"/>
          </p:cNvSpPr>
          <p:nvPr>
            <p:ph type="body" sz="quarter" idx="26"/>
          </p:nvPr>
        </p:nvSpPr>
        <p:spPr/>
        <p:txBody>
          <a:bodyPr/>
          <a:lstStyle/>
          <a:p>
            <a:r>
              <a:rPr lang="en-US" dirty="0"/>
              <a:t>Background</a:t>
            </a:r>
            <a:endParaRPr lang="en-CH" dirty="0"/>
          </a:p>
        </p:txBody>
      </p:sp>
      <p:graphicFrame>
        <p:nvGraphicFramePr>
          <p:cNvPr id="4" name="Table 3">
            <a:extLst>
              <a:ext uri="{FF2B5EF4-FFF2-40B4-BE49-F238E27FC236}">
                <a16:creationId xmlns:a16="http://schemas.microsoft.com/office/drawing/2014/main" id="{EA770BFC-A681-BC88-3872-686F9DA4644D}"/>
              </a:ext>
            </a:extLst>
          </p:cNvPr>
          <p:cNvGraphicFramePr>
            <a:graphicFrameLocks noGrp="1"/>
          </p:cNvGraphicFramePr>
          <p:nvPr>
            <p:extLst>
              <p:ext uri="{D42A27DB-BD31-4B8C-83A1-F6EECF244321}">
                <p14:modId xmlns:p14="http://schemas.microsoft.com/office/powerpoint/2010/main" val="4120967136"/>
              </p:ext>
            </p:extLst>
          </p:nvPr>
        </p:nvGraphicFramePr>
        <p:xfrm>
          <a:off x="1711004" y="2564148"/>
          <a:ext cx="8527302" cy="1752599"/>
        </p:xfrm>
        <a:graphic>
          <a:graphicData uri="http://schemas.openxmlformats.org/drawingml/2006/table">
            <a:tbl>
              <a:tblPr firstRow="1" bandRow="1">
                <a:tableStyleId>{5C22544A-7EE6-4342-B048-85BDC9FD1C3A}</a:tableStyleId>
              </a:tblPr>
              <a:tblGrid>
                <a:gridCol w="2089594">
                  <a:extLst>
                    <a:ext uri="{9D8B030D-6E8A-4147-A177-3AD203B41FA5}">
                      <a16:colId xmlns:a16="http://schemas.microsoft.com/office/drawing/2014/main" val="2870978441"/>
                    </a:ext>
                  </a:extLst>
                </a:gridCol>
                <a:gridCol w="1609427">
                  <a:extLst>
                    <a:ext uri="{9D8B030D-6E8A-4147-A177-3AD203B41FA5}">
                      <a16:colId xmlns:a16="http://schemas.microsoft.com/office/drawing/2014/main" val="1537923539"/>
                    </a:ext>
                  </a:extLst>
                </a:gridCol>
                <a:gridCol w="1609427">
                  <a:extLst>
                    <a:ext uri="{9D8B030D-6E8A-4147-A177-3AD203B41FA5}">
                      <a16:colId xmlns:a16="http://schemas.microsoft.com/office/drawing/2014/main" val="2565103333"/>
                    </a:ext>
                  </a:extLst>
                </a:gridCol>
                <a:gridCol w="1609427">
                  <a:extLst>
                    <a:ext uri="{9D8B030D-6E8A-4147-A177-3AD203B41FA5}">
                      <a16:colId xmlns:a16="http://schemas.microsoft.com/office/drawing/2014/main" val="3305050297"/>
                    </a:ext>
                  </a:extLst>
                </a:gridCol>
                <a:gridCol w="1609427">
                  <a:extLst>
                    <a:ext uri="{9D8B030D-6E8A-4147-A177-3AD203B41FA5}">
                      <a16:colId xmlns:a16="http://schemas.microsoft.com/office/drawing/2014/main" val="1967930489"/>
                    </a:ext>
                  </a:extLst>
                </a:gridCol>
              </a:tblGrid>
              <a:tr h="370840">
                <a:tc>
                  <a:txBody>
                    <a:bodyPr/>
                    <a:lstStyle/>
                    <a:p>
                      <a:r>
                        <a:rPr lang="en-US" dirty="0"/>
                        <a:t>Method</a:t>
                      </a:r>
                    </a:p>
                  </a:txBody>
                  <a:tcPr/>
                </a:tc>
                <a:tc>
                  <a:txBody>
                    <a:bodyPr/>
                    <a:lstStyle/>
                    <a:p>
                      <a:r>
                        <a:rPr lang="en-US" dirty="0"/>
                        <a:t>Differential Privacy</a:t>
                      </a:r>
                    </a:p>
                  </a:txBody>
                  <a:tcPr/>
                </a:tc>
                <a:tc>
                  <a:txBody>
                    <a:bodyPr/>
                    <a:lstStyle/>
                    <a:p>
                      <a:r>
                        <a:rPr lang="en-US" dirty="0"/>
                        <a:t>Secure MPC</a:t>
                      </a:r>
                    </a:p>
                  </a:txBody>
                  <a:tcPr/>
                </a:tc>
                <a:tc>
                  <a:txBody>
                    <a:bodyPr/>
                    <a:lstStyle/>
                    <a:p>
                      <a:r>
                        <a:rPr lang="en-US" dirty="0"/>
                        <a:t>Secure Aggregation</a:t>
                      </a:r>
                    </a:p>
                  </a:txBody>
                  <a:tcPr/>
                </a:tc>
                <a:tc>
                  <a:txBody>
                    <a:bodyPr/>
                    <a:lstStyle/>
                    <a:p>
                      <a:r>
                        <a:rPr lang="en-US" dirty="0"/>
                        <a:t>Homomorphic Encryption</a:t>
                      </a:r>
                      <a:endParaRPr lang="en-US" dirty="0" err="1"/>
                    </a:p>
                  </a:txBody>
                  <a:tcPr/>
                </a:tc>
                <a:extLst>
                  <a:ext uri="{0D108BD9-81ED-4DB2-BD59-A6C34878D82A}">
                    <a16:rowId xmlns:a16="http://schemas.microsoft.com/office/drawing/2014/main" val="964013491"/>
                  </a:ext>
                </a:extLst>
              </a:tr>
              <a:tr h="370840">
                <a:tc>
                  <a:txBody>
                    <a:bodyPr/>
                    <a:lstStyle/>
                    <a:p>
                      <a:r>
                        <a:rPr lang="en-US" dirty="0"/>
                        <a:t>Efficiency</a:t>
                      </a:r>
                    </a:p>
                  </a:txBody>
                  <a:tcPr/>
                </a:tc>
                <a:tc>
                  <a:txBody>
                    <a:bodyPr/>
                    <a:lstStyle/>
                    <a:p>
                      <a:pPr algn="ctr"/>
                      <a:r>
                        <a:rPr lang="en-US" dirty="0"/>
                        <a:t>yes</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155401992"/>
                  </a:ext>
                </a:extLst>
              </a:tr>
              <a:tr h="370840">
                <a:tc>
                  <a:txBody>
                    <a:bodyPr/>
                    <a:lstStyle/>
                    <a:p>
                      <a:r>
                        <a:rPr lang="en-US" dirty="0"/>
                        <a:t>Strong privacy</a:t>
                      </a:r>
                    </a:p>
                  </a:txBody>
                  <a:tcPr/>
                </a:tc>
                <a:tc>
                  <a:txBody>
                    <a:bodyPr/>
                    <a:lstStyle/>
                    <a:p>
                      <a:pPr algn="ctr"/>
                      <a:endParaRPr lang="en-US" dirty="0"/>
                    </a:p>
                  </a:txBody>
                  <a:tcPr/>
                </a:tc>
                <a:tc>
                  <a:txBody>
                    <a:bodyPr/>
                    <a:lstStyle/>
                    <a:p>
                      <a:pPr algn="ctr"/>
                      <a:r>
                        <a:rPr lang="en-US" dirty="0"/>
                        <a:t>yes</a:t>
                      </a:r>
                    </a:p>
                  </a:txBody>
                  <a:tcPr/>
                </a:tc>
                <a:tc>
                  <a:txBody>
                    <a:bodyPr/>
                    <a:lstStyle/>
                    <a:p>
                      <a:pPr algn="ctr"/>
                      <a:endParaRPr lang="en-US" dirty="0"/>
                    </a:p>
                  </a:txBody>
                  <a:tcPr/>
                </a:tc>
                <a:tc>
                  <a:txBody>
                    <a:bodyPr/>
                    <a:lstStyle/>
                    <a:p>
                      <a:pPr algn="ctr"/>
                      <a:r>
                        <a:rPr lang="en-US" dirty="0"/>
                        <a:t>yes</a:t>
                      </a:r>
                    </a:p>
                  </a:txBody>
                  <a:tcPr/>
                </a:tc>
                <a:extLst>
                  <a:ext uri="{0D108BD9-81ED-4DB2-BD59-A6C34878D82A}">
                    <a16:rowId xmlns:a16="http://schemas.microsoft.com/office/drawing/2014/main" val="2730294717"/>
                  </a:ext>
                </a:extLst>
              </a:tr>
              <a:tr h="370839">
                <a:tc>
                  <a:txBody>
                    <a:bodyPr/>
                    <a:lstStyle/>
                    <a:p>
                      <a:pPr lvl="0">
                        <a:buNone/>
                      </a:pPr>
                      <a:r>
                        <a:rPr lang="en-US" dirty="0"/>
                        <a:t>No accuracy loss</a:t>
                      </a:r>
                    </a:p>
                  </a:txBody>
                  <a:tcPr/>
                </a:tc>
                <a:tc>
                  <a:txBody>
                    <a:bodyPr/>
                    <a:lstStyle/>
                    <a:p>
                      <a:pPr lvl="0" algn="ctr">
                        <a:buNone/>
                      </a:pPr>
                      <a:endParaRPr lang="en-US" dirty="0"/>
                    </a:p>
                  </a:txBody>
                  <a:tcPr/>
                </a:tc>
                <a:tc>
                  <a:txBody>
                    <a:bodyPr/>
                    <a:lstStyle/>
                    <a:p>
                      <a:pPr lvl="0" algn="ctr">
                        <a:buNone/>
                      </a:pPr>
                      <a:r>
                        <a:rPr lang="en-US" dirty="0"/>
                        <a:t>yes</a:t>
                      </a:r>
                    </a:p>
                  </a:txBody>
                  <a:tcPr/>
                </a:tc>
                <a:tc>
                  <a:txBody>
                    <a:bodyPr/>
                    <a:lstStyle/>
                    <a:p>
                      <a:pPr lvl="0" algn="ctr">
                        <a:buNone/>
                      </a:pPr>
                      <a:r>
                        <a:rPr lang="en-US" dirty="0"/>
                        <a:t>yes</a:t>
                      </a:r>
                    </a:p>
                  </a:txBody>
                  <a:tcPr/>
                </a:tc>
                <a:tc>
                  <a:txBody>
                    <a:bodyPr/>
                    <a:lstStyle/>
                    <a:p>
                      <a:pPr lvl="0" algn="ctr">
                        <a:buNone/>
                      </a:pPr>
                      <a:r>
                        <a:rPr lang="en-US" dirty="0"/>
                        <a:t>yes</a:t>
                      </a:r>
                    </a:p>
                  </a:txBody>
                  <a:tcPr/>
                </a:tc>
                <a:extLst>
                  <a:ext uri="{0D108BD9-81ED-4DB2-BD59-A6C34878D82A}">
                    <a16:rowId xmlns:a16="http://schemas.microsoft.com/office/drawing/2014/main" val="2632882284"/>
                  </a:ext>
                </a:extLst>
              </a:tr>
            </a:tbl>
          </a:graphicData>
        </a:graphic>
      </p:graphicFrame>
      <p:sp>
        <p:nvSpPr>
          <p:cNvPr id="5" name="TextBox 4">
            <a:extLst>
              <a:ext uri="{FF2B5EF4-FFF2-40B4-BE49-F238E27FC236}">
                <a16:creationId xmlns:a16="http://schemas.microsoft.com/office/drawing/2014/main" id="{ECEB6106-09AA-6600-A237-34226AEBEADE}"/>
              </a:ext>
            </a:extLst>
          </p:cNvPr>
          <p:cNvSpPr txBox="1"/>
          <p:nvPr/>
        </p:nvSpPr>
        <p:spPr>
          <a:xfrm>
            <a:off x="5349316" y="2387695"/>
            <a:ext cx="1739139" cy="2063160"/>
          </a:xfrm>
          <a:prstGeom prst="rect">
            <a:avLst/>
          </a:prstGeom>
          <a:noFill/>
          <a:ln w="28575">
            <a:solidFill>
              <a:srgbClr val="00B050"/>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6F7FFA6E-1F61-314B-03DA-463FBA81B702}"/>
              </a:ext>
            </a:extLst>
          </p:cNvPr>
          <p:cNvSpPr txBox="1"/>
          <p:nvPr/>
        </p:nvSpPr>
        <p:spPr>
          <a:xfrm>
            <a:off x="8587816" y="2387695"/>
            <a:ext cx="1739139" cy="2063160"/>
          </a:xfrm>
          <a:prstGeom prst="rect">
            <a:avLst/>
          </a:prstGeom>
          <a:noFill/>
          <a:ln w="28575">
            <a:solidFill>
              <a:srgbClr val="00B050"/>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6601DDC9-5A0D-70EF-9279-0ABFD3F6EF96}"/>
              </a:ext>
            </a:extLst>
          </p:cNvPr>
          <p:cNvSpPr txBox="1"/>
          <p:nvPr/>
        </p:nvSpPr>
        <p:spPr>
          <a:xfrm>
            <a:off x="3388431" y="4625188"/>
            <a:ext cx="54172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mn-lt"/>
                <a:cs typeface="+mn-lt"/>
              </a:rPr>
              <a:t>We will focus on </a:t>
            </a:r>
            <a:r>
              <a:rPr lang="en-US" b="1" dirty="0">
                <a:solidFill>
                  <a:srgbClr val="00B050"/>
                </a:solidFill>
                <a:ea typeface="+mn-lt"/>
                <a:cs typeface="+mn-lt"/>
              </a:rPr>
              <a:t>HE</a:t>
            </a:r>
            <a:r>
              <a:rPr lang="en-US" b="1" dirty="0">
                <a:ea typeface="+mn-lt"/>
                <a:cs typeface="+mn-lt"/>
              </a:rPr>
              <a:t> to acquire better privacy.</a:t>
            </a:r>
            <a:endParaRPr lang="en-US" b="1" dirty="0">
              <a:ea typeface="Calibri" panose="020F0502020204030204"/>
              <a:cs typeface="Calibri" panose="020F0502020204030204"/>
            </a:endParaRPr>
          </a:p>
        </p:txBody>
      </p:sp>
      <p:sp>
        <p:nvSpPr>
          <p:cNvPr id="8" name="TextBox 7">
            <a:extLst>
              <a:ext uri="{FF2B5EF4-FFF2-40B4-BE49-F238E27FC236}">
                <a16:creationId xmlns:a16="http://schemas.microsoft.com/office/drawing/2014/main" id="{5F84C076-E871-FD00-A079-24C11D7FE87F}"/>
              </a:ext>
            </a:extLst>
          </p:cNvPr>
          <p:cNvSpPr txBox="1"/>
          <p:nvPr/>
        </p:nvSpPr>
        <p:spPr>
          <a:xfrm>
            <a:off x="392517" y="6105582"/>
            <a:ext cx="1165273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222222"/>
                </a:solidFill>
                <a:latin typeface="Arial"/>
                <a:ea typeface="+mn-lt"/>
                <a:cs typeface="Arial"/>
              </a:rPr>
              <a:t>[3] Zhang, </a:t>
            </a:r>
            <a:r>
              <a:rPr lang="en-US" sz="1000" dirty="0" err="1">
                <a:solidFill>
                  <a:srgbClr val="222222"/>
                </a:solidFill>
                <a:latin typeface="Arial"/>
                <a:ea typeface="+mn-lt"/>
                <a:cs typeface="Arial"/>
              </a:rPr>
              <a:t>Chengliang</a:t>
            </a:r>
            <a:r>
              <a:rPr lang="en-US" sz="1000" dirty="0">
                <a:solidFill>
                  <a:srgbClr val="222222"/>
                </a:solidFill>
                <a:latin typeface="Arial"/>
                <a:ea typeface="+mn-lt"/>
                <a:cs typeface="Arial"/>
              </a:rPr>
              <a:t>, et al. Presentation of "{</a:t>
            </a:r>
            <a:r>
              <a:rPr lang="en-US" sz="1000" dirty="0" err="1">
                <a:solidFill>
                  <a:srgbClr val="222222"/>
                </a:solidFill>
                <a:latin typeface="Arial"/>
                <a:ea typeface="+mn-lt"/>
                <a:cs typeface="Arial"/>
              </a:rPr>
              <a:t>BatchCrypt</a:t>
            </a:r>
            <a:r>
              <a:rPr lang="en-US" sz="1000" dirty="0">
                <a:solidFill>
                  <a:srgbClr val="222222"/>
                </a:solidFill>
                <a:latin typeface="Arial"/>
                <a:ea typeface="+mn-lt"/>
                <a:cs typeface="Arial"/>
              </a:rPr>
              <a:t>}: Efficient homomorphic encryption for {Cross-Silo} federated learning." </a:t>
            </a:r>
            <a:r>
              <a:rPr lang="en-US" sz="1000" i="1" dirty="0">
                <a:solidFill>
                  <a:srgbClr val="222222"/>
                </a:solidFill>
                <a:latin typeface="Arial"/>
                <a:ea typeface="+mn-lt"/>
                <a:cs typeface="Arial"/>
              </a:rPr>
              <a:t>2020 USENIX annual technical conference (USENIX ATC 20)</a:t>
            </a:r>
            <a:r>
              <a:rPr lang="en-US" sz="1000" dirty="0">
                <a:solidFill>
                  <a:srgbClr val="222222"/>
                </a:solidFill>
                <a:latin typeface="Arial"/>
                <a:ea typeface="+mn-lt"/>
                <a:cs typeface="Arial"/>
              </a:rPr>
              <a:t>. 2020.</a:t>
            </a:r>
            <a:endParaRPr lang="en-US" dirty="0"/>
          </a:p>
        </p:txBody>
      </p:sp>
    </p:spTree>
    <p:extLst>
      <p:ext uri="{BB962C8B-B14F-4D97-AF65-F5344CB8AC3E}">
        <p14:creationId xmlns:p14="http://schemas.microsoft.com/office/powerpoint/2010/main" val="4027838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5A8151-1F73-0843-735F-AF9716732E02}"/>
              </a:ext>
            </a:extLst>
          </p:cNvPr>
          <p:cNvSpPr>
            <a:spLocks noGrp="1"/>
          </p:cNvSpPr>
          <p:nvPr>
            <p:ph type="body" sz="quarter" idx="15"/>
          </p:nvPr>
        </p:nvSpPr>
        <p:spPr>
          <a:xfrm>
            <a:off x="703446" y="2878728"/>
            <a:ext cx="10515599" cy="777641"/>
          </a:xfrm>
        </p:spPr>
        <p:txBody>
          <a:bodyPr/>
          <a:lstStyle/>
          <a:p>
            <a:pPr algn="ctr"/>
            <a:r>
              <a:rPr lang="en-US" sz="7200" dirty="0"/>
              <a:t>HE and FL Basics</a:t>
            </a:r>
            <a:endParaRPr lang="en-CH" sz="7200" dirty="0"/>
          </a:p>
        </p:txBody>
      </p:sp>
    </p:spTree>
    <p:extLst>
      <p:ext uri="{BB962C8B-B14F-4D97-AF65-F5344CB8AC3E}">
        <p14:creationId xmlns:p14="http://schemas.microsoft.com/office/powerpoint/2010/main" val="39970909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oKChlCHSREy7BXOBl89VVA"/>
</p:tagLst>
</file>

<file path=ppt/theme/theme1.xml><?xml version="1.0" encoding="utf-8"?>
<a:theme xmlns:a="http://schemas.openxmlformats.org/drawingml/2006/main" name="Kud_theme_v1.6">
  <a:themeElements>
    <a:clrScheme name="Kudelski Brand v2-1">
      <a:dk1>
        <a:srgbClr val="202C55"/>
      </a:dk1>
      <a:lt1>
        <a:srgbClr val="FFFFFF"/>
      </a:lt1>
      <a:dk2>
        <a:srgbClr val="5B6770"/>
      </a:dk2>
      <a:lt2>
        <a:srgbClr val="F9F9F9"/>
      </a:lt2>
      <a:accent1>
        <a:srgbClr val="E73843"/>
      </a:accent1>
      <a:accent2>
        <a:srgbClr val="2CA3E6"/>
      </a:accent2>
      <a:accent3>
        <a:srgbClr val="FF6E09"/>
      </a:accent3>
      <a:accent4>
        <a:srgbClr val="FFFFFF"/>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delski IoT PPT Template v4.5" id="{B6CD5A53-FA27-A948-BD01-98BD428A146E}" vid="{B63B9FF4-163E-D546-ACC1-140CE11971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CB9784C70FC1445BCFAED7B2804C77A" ma:contentTypeVersion="6" ma:contentTypeDescription="Create a new document." ma:contentTypeScope="" ma:versionID="b55aaf746f8fe361823d8661abd4625e">
  <xsd:schema xmlns:xsd="http://www.w3.org/2001/XMLSchema" xmlns:xs="http://www.w3.org/2001/XMLSchema" xmlns:p="http://schemas.microsoft.com/office/2006/metadata/properties" xmlns:ns2="b1c7f807-15d1-44a5-949e-24040114e354" xmlns:ns3="1282cefd-3202-4996-b842-c182e6cbbac4" targetNamespace="http://schemas.microsoft.com/office/2006/metadata/properties" ma:root="true" ma:fieldsID="f7f89f634d6020ac9bed248c2c1ff942" ns2:_="" ns3:_="">
    <xsd:import namespace="b1c7f807-15d1-44a5-949e-24040114e354"/>
    <xsd:import namespace="1282cefd-3202-4996-b842-c182e6cbbac4"/>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c7f807-15d1-44a5-949e-24040114e3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82cefd-3202-4996-b842-c182e6cbbac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0B01C2-8E22-420D-AD83-32889CCE5E94}">
  <ds:schemaRefs>
    <ds:schemaRef ds:uri="http://schemas.microsoft.com/office/infopath/2007/PartnerControls"/>
    <ds:schemaRef ds:uri="http://schemas.openxmlformats.org/package/2006/metadata/core-properties"/>
    <ds:schemaRef ds:uri="b2253fb6-294d-45e6-a384-249ba2b06019"/>
    <ds:schemaRef ds:uri="http://purl.org/dc/terms/"/>
    <ds:schemaRef ds:uri="http://purl.org/dc/dcmitype/"/>
    <ds:schemaRef ds:uri="http://purl.org/dc/elements/1.1/"/>
    <ds:schemaRef ds:uri="http://www.w3.org/XML/1998/namespace"/>
    <ds:schemaRef ds:uri="http://schemas.microsoft.com/office/2006/documentManagement/types"/>
    <ds:schemaRef ds:uri="410d5249-8be1-4994-854d-6e0b2653dbba"/>
    <ds:schemaRef ds:uri="http://schemas.microsoft.com/office/2006/metadata/properties"/>
  </ds:schemaRefs>
</ds:datastoreItem>
</file>

<file path=customXml/itemProps2.xml><?xml version="1.0" encoding="utf-8"?>
<ds:datastoreItem xmlns:ds="http://schemas.openxmlformats.org/officeDocument/2006/customXml" ds:itemID="{4A10CA80-C1B4-4E5E-BA4F-0B45EC4E824A}">
  <ds:schemaRefs>
    <ds:schemaRef ds:uri="http://schemas.microsoft.com/sharepoint/v3/contenttype/forms"/>
  </ds:schemaRefs>
</ds:datastoreItem>
</file>

<file path=customXml/itemProps3.xml><?xml version="1.0" encoding="utf-8"?>
<ds:datastoreItem xmlns:ds="http://schemas.openxmlformats.org/officeDocument/2006/customXml" ds:itemID="{CCE7316E-1021-41A4-B1A3-5449E8E960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c7f807-15d1-44a5-949e-24040114e354"/>
    <ds:schemaRef ds:uri="1282cefd-3202-4996-b842-c182e6cbba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2024-04-[Quantum Safe Crypto] Side channel protection and RISC-V ISE</Template>
  <TotalTime>44851</TotalTime>
  <Words>1862</Words>
  <Application>Microsoft Macintosh PowerPoint</Application>
  <PresentationFormat>Widescreen</PresentationFormat>
  <Paragraphs>329</Paragraphs>
  <Slides>44</Slides>
  <Notes>3</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2" baseType="lpstr">
      <vt:lpstr>Arial</vt:lpstr>
      <vt:lpstr>Calibri</vt:lpstr>
      <vt:lpstr>Calibri Light</vt:lpstr>
      <vt:lpstr>Cambria</vt:lpstr>
      <vt:lpstr>Cambria Math</vt:lpstr>
      <vt:lpstr>Work Sans ExtraLight</vt:lpstr>
      <vt:lpstr>Kud_theme_v1.6</vt:lpstr>
      <vt:lpstr>think-cell Slide</vt:lpstr>
      <vt:lpstr>September 2024</vt:lpstr>
      <vt:lpstr>Table of content</vt:lpstr>
      <vt:lpstr>PowerPoint Presentation</vt:lpstr>
      <vt:lpstr>Federated Learning &amp; Data Privacy</vt:lpstr>
      <vt:lpstr>Federated Learning &amp; Data Privacy</vt:lpstr>
      <vt:lpstr>Threat Model (Passive) in Federated Learning</vt:lpstr>
      <vt:lpstr>Federated Learning on IoT</vt:lpstr>
      <vt:lpstr>Privacy-Preserving Federated Learning</vt:lpstr>
      <vt:lpstr>PowerPoint Presentation</vt:lpstr>
      <vt:lpstr>Federated Learning</vt:lpstr>
      <vt:lpstr>Homomorphic Encryption</vt:lpstr>
      <vt:lpstr>HE + FL</vt:lpstr>
      <vt:lpstr>Learning With Error Problem (LWE)</vt:lpstr>
      <vt:lpstr>PowerPoint Presentation</vt:lpstr>
      <vt:lpstr>Plain Multiparty Homomorphic Encryption</vt:lpstr>
      <vt:lpstr>Plain Multiparty Homomorphic Encryption</vt:lpstr>
      <vt:lpstr>Fully-Multiparty Homomorphic Encryption</vt:lpstr>
      <vt:lpstr>FMHE: An example implementation</vt:lpstr>
      <vt:lpstr>Fully-Multiparty Homomorphic Encryption</vt:lpstr>
      <vt:lpstr>Share-resharing: for setting up threshold</vt:lpstr>
      <vt:lpstr>Share-resharing: for setting up threshold</vt:lpstr>
      <vt:lpstr>TMHE: Flexible access structure</vt:lpstr>
      <vt:lpstr>TMHE: Flexible access structure</vt:lpstr>
      <vt:lpstr>PowerPoint Presentation</vt:lpstr>
      <vt:lpstr>PMHE</vt:lpstr>
      <vt:lpstr>Plain HE: Look from a higher level</vt:lpstr>
      <vt:lpstr>TMHE</vt:lpstr>
      <vt:lpstr>TMHE: Look from a higher level</vt:lpstr>
      <vt:lpstr>TMHE: Flexible Access Structure</vt:lpstr>
      <vt:lpstr>H-MHE: Hierarchical and Hybrid Access Structure</vt:lpstr>
      <vt:lpstr>H-MHE: Perfectly adapted to Hierarchical FL among large-scale devices</vt:lpstr>
      <vt:lpstr>H-MHE + HFL</vt:lpstr>
      <vt:lpstr>H-MHE: Hierarchical and Hybrid Access Structure</vt:lpstr>
      <vt:lpstr>PowerPoint Presentation</vt:lpstr>
      <vt:lpstr>Cryptosystem</vt:lpstr>
      <vt:lpstr>Federated Learning</vt:lpstr>
      <vt:lpstr>PowerPoint Presentation</vt:lpstr>
      <vt:lpstr>Heterogeneity and Unreliability</vt:lpstr>
      <vt:lpstr>Results</vt:lpstr>
      <vt:lpstr>Resilience, performance, overhead, and scalability</vt:lpstr>
      <vt:lpstr>PowerPoint Presentation</vt:lpstr>
      <vt:lpstr>Conclusion</vt:lpstr>
      <vt:lpstr>Future work</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April 2024</dc:title>
  <dc:subject/>
  <dc:creator>Mounir Taha</dc:creator>
  <cp:keywords/>
  <dc:description/>
  <cp:lastModifiedBy>Haowen Liu</cp:lastModifiedBy>
  <cp:revision>7</cp:revision>
  <cp:lastPrinted>2022-12-07T07:27:49Z</cp:lastPrinted>
  <dcterms:created xsi:type="dcterms:W3CDTF">2024-05-27T12:43:14Z</dcterms:created>
  <dcterms:modified xsi:type="dcterms:W3CDTF">2024-09-16T18:26:52Z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0x0101004CB9784C70FC1445BCFAED7B2804C77A</vt:lpwstr>
  </property>
  <property fmtid="{D5CDD505-2E9C-101B-9397-08002B2CF9AE}" pid="3" name="PageNumberOfTotalTag">
    <vt:lpwstr>unknown</vt:lpwstr>
  </property>
  <property fmtid="{D5CDD505-2E9C-101B-9397-08002B2CF9AE}" pid="4" name="MediaServiceImageTags">
    <vt:lpwstr/>
  </property>
</Properties>
</file>